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77"/>
  </p:notesMasterIdLst>
  <p:sldIdLst>
    <p:sldId id="256" r:id="rId2"/>
    <p:sldId id="327" r:id="rId3"/>
    <p:sldId id="306" r:id="rId4"/>
    <p:sldId id="276" r:id="rId5"/>
    <p:sldId id="370" r:id="rId6"/>
    <p:sldId id="369" r:id="rId7"/>
    <p:sldId id="371" r:id="rId8"/>
    <p:sldId id="277" r:id="rId9"/>
    <p:sldId id="307" r:id="rId10"/>
    <p:sldId id="347" r:id="rId11"/>
    <p:sldId id="357" r:id="rId12"/>
    <p:sldId id="301" r:id="rId13"/>
    <p:sldId id="302" r:id="rId14"/>
    <p:sldId id="365" r:id="rId15"/>
    <p:sldId id="364" r:id="rId16"/>
    <p:sldId id="286" r:id="rId17"/>
    <p:sldId id="309" r:id="rId18"/>
    <p:sldId id="342" r:id="rId19"/>
    <p:sldId id="372" r:id="rId20"/>
    <p:sldId id="368" r:id="rId21"/>
    <p:sldId id="344" r:id="rId22"/>
    <p:sldId id="345" r:id="rId23"/>
    <p:sldId id="346" r:id="rId24"/>
    <p:sldId id="312" r:id="rId25"/>
    <p:sldId id="260" r:id="rId26"/>
    <p:sldId id="288" r:id="rId27"/>
    <p:sldId id="287" r:id="rId28"/>
    <p:sldId id="292" r:id="rId29"/>
    <p:sldId id="313" r:id="rId30"/>
    <p:sldId id="315" r:id="rId31"/>
    <p:sldId id="329" r:id="rId32"/>
    <p:sldId id="317" r:id="rId33"/>
    <p:sldId id="358" r:id="rId34"/>
    <p:sldId id="359" r:id="rId35"/>
    <p:sldId id="360" r:id="rId36"/>
    <p:sldId id="361" r:id="rId37"/>
    <p:sldId id="362" r:id="rId38"/>
    <p:sldId id="363" r:id="rId39"/>
    <p:sldId id="331" r:id="rId40"/>
    <p:sldId id="316" r:id="rId41"/>
    <p:sldId id="375" r:id="rId42"/>
    <p:sldId id="348" r:id="rId43"/>
    <p:sldId id="376" r:id="rId44"/>
    <p:sldId id="377" r:id="rId45"/>
    <p:sldId id="385" r:id="rId46"/>
    <p:sldId id="386" r:id="rId47"/>
    <p:sldId id="387" r:id="rId48"/>
    <p:sldId id="392" r:id="rId49"/>
    <p:sldId id="393" r:id="rId50"/>
    <p:sldId id="349" r:id="rId51"/>
    <p:sldId id="379" r:id="rId52"/>
    <p:sldId id="299" r:id="rId53"/>
    <p:sldId id="381" r:id="rId54"/>
    <p:sldId id="382" r:id="rId55"/>
    <p:sldId id="383" r:id="rId56"/>
    <p:sldId id="384" r:id="rId57"/>
    <p:sldId id="380" r:id="rId58"/>
    <p:sldId id="297" r:id="rId59"/>
    <p:sldId id="374" r:id="rId60"/>
    <p:sldId id="298" r:id="rId61"/>
    <p:sldId id="336" r:id="rId62"/>
    <p:sldId id="388" r:id="rId63"/>
    <p:sldId id="353" r:id="rId64"/>
    <p:sldId id="391" r:id="rId65"/>
    <p:sldId id="394" r:id="rId66"/>
    <p:sldId id="354" r:id="rId67"/>
    <p:sldId id="355" r:id="rId68"/>
    <p:sldId id="390" r:id="rId69"/>
    <p:sldId id="389" r:id="rId70"/>
    <p:sldId id="366" r:id="rId71"/>
    <p:sldId id="367" r:id="rId72"/>
    <p:sldId id="326" r:id="rId73"/>
    <p:sldId id="289" r:id="rId74"/>
    <p:sldId id="311" r:id="rId75"/>
    <p:sldId id="310" r:id="rId7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6A597F-BFA3-470F-8AAF-B6F9DBC1EBEF}" type="datetimeFigureOut">
              <a:rPr lang="cs-CZ" smtClean="0"/>
              <a:pPr/>
              <a:t>17.9.2015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F9D5CE-40BC-4846-AA17-183B7771905E}"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1"/>
      </p:bgRef>
    </p:bg>
    <p:spTree>
      <p:nvGrpSpPr>
        <p:cNvPr id="1" name=""/>
        <p:cNvGrpSpPr/>
        <p:nvPr/>
      </p:nvGrpSpPr>
      <p:grpSpPr>
        <a:xfrm>
          <a:off x="0" y="0"/>
          <a:ext cx="0" cy="0"/>
          <a:chOff x="0" y="0"/>
          <a:chExt cx="0" cy="0"/>
        </a:xfrm>
      </p:grpSpPr>
      <p:sp>
        <p:nvSpPr>
          <p:cNvPr id="8" name="Nadpis 7"/>
          <p:cNvSpPr>
            <a:spLocks noGrp="1"/>
          </p:cNvSpPr>
          <p:nvPr>
            <p:ph type="ctrTitle"/>
          </p:nvPr>
        </p:nvSpPr>
        <p:spPr>
          <a:xfrm>
            <a:off x="2286000" y="3124200"/>
            <a:ext cx="6172200" cy="1894362"/>
          </a:xfrm>
        </p:spPr>
        <p:txBody>
          <a:bodyPr/>
          <a:lstStyle>
            <a:lvl1pPr>
              <a:defRPr b="1"/>
            </a:lvl1pPr>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bwMode="auto">
          <a:xfrm rot="5400000">
            <a:off x="7764621" y="1174097"/>
            <a:ext cx="2286000" cy="381000"/>
          </a:xfrm>
        </p:spPr>
        <p:txBody>
          <a:bodyPr/>
          <a:lstStyle/>
          <a:p>
            <a:fld id="{82711391-77A5-4376-8A05-38E106567319}" type="datetimeFigureOut">
              <a:rPr lang="cs-CZ" smtClean="0"/>
              <a:pPr/>
              <a:t>17.9.2015</a:t>
            </a:fld>
            <a:endParaRPr lang="cs-CZ"/>
          </a:p>
        </p:txBody>
      </p:sp>
      <p:sp>
        <p:nvSpPr>
          <p:cNvPr id="17" name="Zástupný symbol pro zápatí 16"/>
          <p:cNvSpPr>
            <a:spLocks noGrp="1"/>
          </p:cNvSpPr>
          <p:nvPr>
            <p:ph type="ftr" sz="quarter" idx="11"/>
          </p:nvPr>
        </p:nvSpPr>
        <p:spPr bwMode="auto">
          <a:xfrm rot="5400000">
            <a:off x="7077269" y="4181669"/>
            <a:ext cx="3657600" cy="384048"/>
          </a:xfrm>
        </p:spPr>
        <p:txBody>
          <a:bodyPr/>
          <a:lstStyle/>
          <a:p>
            <a:endParaRPr lang="cs-CZ"/>
          </a:p>
        </p:txBody>
      </p:sp>
      <p:sp>
        <p:nvSpPr>
          <p:cNvPr id="10" name="Obdélník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bdélník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Obdélník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ovací čára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římá spojovací čára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Přímá spojovací čára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ovací čára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ovací čára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Přímá spojovací čára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Obdélník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a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a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a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Zástupný symbol pro číslo snímku 28"/>
          <p:cNvSpPr>
            <a:spLocks noGrp="1"/>
          </p:cNvSpPr>
          <p:nvPr>
            <p:ph type="sldNum" sz="quarter" idx="12"/>
          </p:nvPr>
        </p:nvSpPr>
        <p:spPr bwMode="auto">
          <a:xfrm>
            <a:off x="1325544" y="4928702"/>
            <a:ext cx="609600" cy="517524"/>
          </a:xfrm>
        </p:spPr>
        <p:txBody>
          <a:bodyPr/>
          <a:lstStyle/>
          <a:p>
            <a:fld id="{D6D7954A-46FF-444C-BAD4-C5A2BC562406}"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82711391-77A5-4376-8A05-38E106567319}" type="datetimeFigureOut">
              <a:rPr lang="cs-CZ" smtClean="0"/>
              <a:pPr/>
              <a:t>17.9.2015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6D7954A-46FF-444C-BAD4-C5A2BC562406}"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167640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82711391-77A5-4376-8A05-38E106567319}" type="datetimeFigureOut">
              <a:rPr lang="cs-CZ" smtClean="0"/>
              <a:pPr/>
              <a:t>17.9.2015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6D7954A-46FF-444C-BAD4-C5A2BC562406}"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8" name="Zástupný symbol pro obsah 7"/>
          <p:cNvSpPr>
            <a:spLocks noGrp="1"/>
          </p:cNvSpPr>
          <p:nvPr>
            <p:ph sz="quarter" idx="1"/>
          </p:nvPr>
        </p:nvSpPr>
        <p:spPr>
          <a:xfrm>
            <a:off x="457200" y="1600200"/>
            <a:ext cx="7467600" cy="4873752"/>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4"/>
          </p:nvPr>
        </p:nvSpPr>
        <p:spPr/>
        <p:txBody>
          <a:bodyPr rtlCol="0"/>
          <a:lstStyle/>
          <a:p>
            <a:fld id="{82711391-77A5-4376-8A05-38E106567319}" type="datetimeFigureOut">
              <a:rPr lang="cs-CZ" smtClean="0"/>
              <a:pPr/>
              <a:t>17.9.2015</a:t>
            </a:fld>
            <a:endParaRPr lang="cs-CZ"/>
          </a:p>
        </p:txBody>
      </p:sp>
      <p:sp>
        <p:nvSpPr>
          <p:cNvPr id="9" name="Zástupný symbol pro číslo snímku 8"/>
          <p:cNvSpPr>
            <a:spLocks noGrp="1"/>
          </p:cNvSpPr>
          <p:nvPr>
            <p:ph type="sldNum" sz="quarter" idx="15"/>
          </p:nvPr>
        </p:nvSpPr>
        <p:spPr/>
        <p:txBody>
          <a:bodyPr rtlCol="0"/>
          <a:lstStyle/>
          <a:p>
            <a:fld id="{D6D7954A-46FF-444C-BAD4-C5A2BC562406}" type="slidenum">
              <a:rPr lang="cs-CZ" smtClean="0"/>
              <a:pPr/>
              <a:t>‹#›</a:t>
            </a:fld>
            <a:endParaRPr lang="cs-CZ"/>
          </a:p>
        </p:txBody>
      </p:sp>
      <p:sp>
        <p:nvSpPr>
          <p:cNvPr id="10" name="Zástupný symbol pro zápatí 9"/>
          <p:cNvSpPr>
            <a:spLocks noGrp="1"/>
          </p:cNvSpPr>
          <p:nvPr>
            <p:ph type="ftr" sz="quarter" idx="16"/>
          </p:nvPr>
        </p:nvSpPr>
        <p:spPr/>
        <p:txBody>
          <a:bodyPr rtlCol="0"/>
          <a:lstStyle/>
          <a:p>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2286000" y="2895600"/>
            <a:ext cx="6172200" cy="2053590"/>
          </a:xfrm>
        </p:spPr>
        <p:txBody>
          <a:bodyPr/>
          <a:lstStyle>
            <a:lvl1pPr algn="l">
              <a:buNone/>
              <a:defRPr sz="3000" b="1" cap="small"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bwMode="auto">
          <a:xfrm rot="5400000">
            <a:off x="7763256" y="1170432"/>
            <a:ext cx="2286000" cy="381000"/>
          </a:xfrm>
        </p:spPr>
        <p:txBody>
          <a:bodyPr/>
          <a:lstStyle/>
          <a:p>
            <a:fld id="{82711391-77A5-4376-8A05-38E106567319}" type="datetimeFigureOut">
              <a:rPr lang="cs-CZ" smtClean="0"/>
              <a:pPr/>
              <a:t>17.9.2015</a:t>
            </a:fld>
            <a:endParaRPr lang="cs-CZ"/>
          </a:p>
        </p:txBody>
      </p:sp>
      <p:sp>
        <p:nvSpPr>
          <p:cNvPr id="5" name="Zástupný symbol pro zápatí 4"/>
          <p:cNvSpPr>
            <a:spLocks noGrp="1"/>
          </p:cNvSpPr>
          <p:nvPr>
            <p:ph type="ftr" sz="quarter" idx="11"/>
          </p:nvPr>
        </p:nvSpPr>
        <p:spPr bwMode="auto">
          <a:xfrm rot="5400000">
            <a:off x="7077456" y="4178808"/>
            <a:ext cx="3657600" cy="384048"/>
          </a:xfrm>
        </p:spPr>
        <p:txBody>
          <a:bodyPr/>
          <a:lstStyle/>
          <a:p>
            <a:endParaRPr lang="cs-CZ"/>
          </a:p>
        </p:txBody>
      </p:sp>
      <p:sp>
        <p:nvSpPr>
          <p:cNvPr id="9" name="Obdélník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Obdélník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bdélník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Obdélník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ovací čára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Přímá spojovací čára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Přímá spojovací čára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Přímá spojovací čára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Přímá spojovací čára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Obdélník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a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a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a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Přímá spojovací čára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Zástupný symbol pro číslo snímku 5"/>
          <p:cNvSpPr>
            <a:spLocks noGrp="1"/>
          </p:cNvSpPr>
          <p:nvPr>
            <p:ph type="sldNum" sz="quarter" idx="12"/>
          </p:nvPr>
        </p:nvSpPr>
        <p:spPr bwMode="auto">
          <a:xfrm>
            <a:off x="1340616" y="4928702"/>
            <a:ext cx="609600" cy="517524"/>
          </a:xfrm>
        </p:spPr>
        <p:txBody>
          <a:bodyPr/>
          <a:lstStyle/>
          <a:p>
            <a:fld id="{D6D7954A-46FF-444C-BAD4-C5A2BC562406}"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p:txBody>
          <a:bodyPr/>
          <a:lstStyle/>
          <a:p>
            <a:fld id="{82711391-77A5-4376-8A05-38E106567319}" type="datetimeFigureOut">
              <a:rPr lang="cs-CZ" smtClean="0"/>
              <a:pPr/>
              <a:t>17.9.2015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6D7954A-46FF-444C-BAD4-C5A2BC562406}" type="slidenum">
              <a:rPr lang="cs-CZ" smtClean="0"/>
              <a:pPr/>
              <a:t>‹#›</a:t>
            </a:fld>
            <a:endParaRPr lang="cs-CZ"/>
          </a:p>
        </p:txBody>
      </p:sp>
      <p:sp>
        <p:nvSpPr>
          <p:cNvPr id="9" name="Zástupný symbol pro obsah 8"/>
          <p:cNvSpPr>
            <a:spLocks noGrp="1"/>
          </p:cNvSpPr>
          <p:nvPr>
            <p:ph sz="quarter" idx="1"/>
          </p:nvPr>
        </p:nvSpPr>
        <p:spPr>
          <a:xfrm>
            <a:off x="457200" y="1600200"/>
            <a:ext cx="365760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270248" y="1600200"/>
            <a:ext cx="3657600" cy="45720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7543800" cy="1143000"/>
          </a:xfrm>
        </p:spPr>
        <p:txBody>
          <a:bodyPr anchor="b"/>
          <a:lstStyle>
            <a:lvl1pPr>
              <a:defRPr/>
            </a:lvl1pPr>
          </a:lstStyle>
          <a:p>
            <a:r>
              <a:rPr kumimoji="0" lang="cs-CZ" smtClean="0"/>
              <a:t>Klepnutím lze upravit styl předlohy nadpisů.</a:t>
            </a:r>
            <a:endParaRPr kumimoji="0" lang="en-US"/>
          </a:p>
        </p:txBody>
      </p:sp>
      <p:sp>
        <p:nvSpPr>
          <p:cNvPr id="7" name="Zástupný symbol pro datum 6"/>
          <p:cNvSpPr>
            <a:spLocks noGrp="1"/>
          </p:cNvSpPr>
          <p:nvPr>
            <p:ph type="dt" sz="half" idx="10"/>
          </p:nvPr>
        </p:nvSpPr>
        <p:spPr/>
        <p:txBody>
          <a:bodyPr/>
          <a:lstStyle/>
          <a:p>
            <a:fld id="{82711391-77A5-4376-8A05-38E106567319}" type="datetimeFigureOut">
              <a:rPr lang="cs-CZ" smtClean="0"/>
              <a:pPr/>
              <a:t>17.9.2015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6D7954A-46FF-444C-BAD4-C5A2BC562406}" type="slidenum">
              <a:rPr lang="cs-CZ" smtClean="0"/>
              <a:pPr/>
              <a:t>‹#›</a:t>
            </a:fld>
            <a:endParaRPr lang="cs-CZ"/>
          </a:p>
        </p:txBody>
      </p:sp>
      <p:sp>
        <p:nvSpPr>
          <p:cNvPr id="11" name="Zástupný symbol pro obsah 10"/>
          <p:cNvSpPr>
            <a:spLocks noGrp="1"/>
          </p:cNvSpPr>
          <p:nvPr>
            <p:ph sz="quarter" idx="2"/>
          </p:nvPr>
        </p:nvSpPr>
        <p:spPr>
          <a:xfrm>
            <a:off x="457200" y="2362200"/>
            <a:ext cx="3657600" cy="3886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quarter" idx="4"/>
          </p:nvPr>
        </p:nvSpPr>
        <p:spPr>
          <a:xfrm>
            <a:off x="4371975" y="2362200"/>
            <a:ext cx="3657600" cy="3886200"/>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2" name="Zástupný symbol pro text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smtClean="0"/>
              <a:t>Klepnutím lze upravit styly předlohy textu.</a:t>
            </a:r>
          </a:p>
        </p:txBody>
      </p:sp>
      <p:sp>
        <p:nvSpPr>
          <p:cNvPr id="14" name="Zástupný symbol pro text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cs-CZ" smtClean="0"/>
              <a:t>Klepnutím lze upravit styly předlohy textu.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6" name="Zástupný symbol pro datum 5"/>
          <p:cNvSpPr>
            <a:spLocks noGrp="1"/>
          </p:cNvSpPr>
          <p:nvPr>
            <p:ph type="dt" sz="half" idx="10"/>
          </p:nvPr>
        </p:nvSpPr>
        <p:spPr/>
        <p:txBody>
          <a:bodyPr rtlCol="0"/>
          <a:lstStyle/>
          <a:p>
            <a:fld id="{82711391-77A5-4376-8A05-38E106567319}" type="datetimeFigureOut">
              <a:rPr lang="cs-CZ" smtClean="0"/>
              <a:pPr/>
              <a:t>17.9.2015</a:t>
            </a:fld>
            <a:endParaRPr lang="cs-CZ"/>
          </a:p>
        </p:txBody>
      </p:sp>
      <p:sp>
        <p:nvSpPr>
          <p:cNvPr id="7" name="Zástupný symbol pro číslo snímku 6"/>
          <p:cNvSpPr>
            <a:spLocks noGrp="1"/>
          </p:cNvSpPr>
          <p:nvPr>
            <p:ph type="sldNum" sz="quarter" idx="11"/>
          </p:nvPr>
        </p:nvSpPr>
        <p:spPr/>
        <p:txBody>
          <a:bodyPr rtlCol="0"/>
          <a:lstStyle/>
          <a:p>
            <a:fld id="{D6D7954A-46FF-444C-BAD4-C5A2BC562406}" type="slidenum">
              <a:rPr lang="cs-CZ" smtClean="0"/>
              <a:pPr/>
              <a:t>‹#›</a:t>
            </a:fld>
            <a:endParaRPr lang="cs-CZ"/>
          </a:p>
        </p:txBody>
      </p:sp>
      <p:sp>
        <p:nvSpPr>
          <p:cNvPr id="8" name="Zástupný symbol pro zápatí 7"/>
          <p:cNvSpPr>
            <a:spLocks noGrp="1"/>
          </p:cNvSpPr>
          <p:nvPr>
            <p:ph type="ftr" sz="quarter" idx="12"/>
          </p:nvPr>
        </p:nvSpPr>
        <p:spPr/>
        <p:txBody>
          <a:bodyPr rtlCol="0"/>
          <a:lstStyle/>
          <a:p>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82711391-77A5-4376-8A05-38E106567319}" type="datetimeFigureOut">
              <a:rPr lang="cs-CZ" smtClean="0"/>
              <a:pPr/>
              <a:t>17.9.2015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6D7954A-46FF-444C-BAD4-C5A2BC562406}"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0" name="Přímá spojovací čára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Nadpis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8" name="Přímá spojovací čára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Přímá spojovací čára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Přímá spojovací čára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bdélník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římá spojovací čára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a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Zástupný symbol pro obsah 17"/>
          <p:cNvSpPr>
            <a:spLocks noGrp="1"/>
          </p:cNvSpPr>
          <p:nvPr>
            <p:ph sz="quarter" idx="1"/>
          </p:nvPr>
        </p:nvSpPr>
        <p:spPr>
          <a:xfrm>
            <a:off x="304800" y="274320"/>
            <a:ext cx="5638800" cy="6327648"/>
          </a:xfrm>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1" name="Zástupný symbol pro datum 20"/>
          <p:cNvSpPr>
            <a:spLocks noGrp="1"/>
          </p:cNvSpPr>
          <p:nvPr>
            <p:ph type="dt" sz="half" idx="14"/>
          </p:nvPr>
        </p:nvSpPr>
        <p:spPr/>
        <p:txBody>
          <a:bodyPr rtlCol="0"/>
          <a:lstStyle/>
          <a:p>
            <a:fld id="{82711391-77A5-4376-8A05-38E106567319}" type="datetimeFigureOut">
              <a:rPr lang="cs-CZ" smtClean="0"/>
              <a:pPr/>
              <a:t>17.9.2015</a:t>
            </a:fld>
            <a:endParaRPr lang="cs-CZ"/>
          </a:p>
        </p:txBody>
      </p:sp>
      <p:sp>
        <p:nvSpPr>
          <p:cNvPr id="22" name="Zástupný symbol pro číslo snímku 21"/>
          <p:cNvSpPr>
            <a:spLocks noGrp="1"/>
          </p:cNvSpPr>
          <p:nvPr>
            <p:ph type="sldNum" sz="quarter" idx="15"/>
          </p:nvPr>
        </p:nvSpPr>
        <p:spPr/>
        <p:txBody>
          <a:bodyPr rtlCol="0"/>
          <a:lstStyle/>
          <a:p>
            <a:fld id="{D6D7954A-46FF-444C-BAD4-C5A2BC562406}" type="slidenum">
              <a:rPr lang="cs-CZ" smtClean="0"/>
              <a:pPr/>
              <a:t>‹#›</a:t>
            </a:fld>
            <a:endParaRPr lang="cs-CZ"/>
          </a:p>
        </p:txBody>
      </p:sp>
      <p:sp>
        <p:nvSpPr>
          <p:cNvPr id="23" name="Zástupný symbol pro zápatí 22"/>
          <p:cNvSpPr>
            <a:spLocks noGrp="1"/>
          </p:cNvSpPr>
          <p:nvPr>
            <p:ph type="ftr" sz="quarter" idx="16"/>
          </p:nvPr>
        </p:nvSpPr>
        <p:spPr/>
        <p:txBody>
          <a:bodyPr rtlCol="0"/>
          <a:lstStyle/>
          <a:p>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Přímá spojovací čára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a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Nadpis 1"/>
          <p:cNvSpPr>
            <a:spLocks noGrp="1"/>
          </p:cNvSpPr>
          <p:nvPr>
            <p:ph type="title"/>
          </p:nvPr>
        </p:nvSpPr>
        <p:spPr>
          <a:xfrm rot="5400000">
            <a:off x="3350133" y="3200400"/>
            <a:ext cx="6309360" cy="457200"/>
          </a:xfrm>
        </p:spPr>
        <p:txBody>
          <a:bodyPr anchor="b"/>
          <a:lstStyle>
            <a:lvl1pPr algn="l">
              <a:buNone/>
              <a:defRPr sz="2000" b="1"/>
            </a:lvl1pPr>
          </a:lstStyle>
          <a:p>
            <a:r>
              <a:rPr kumimoji="0" lang="cs-CZ" smtClean="0"/>
              <a:t>Klepnutím lze upravit styl předlohy nadpisů.</a:t>
            </a:r>
            <a:endParaRPr kumimoji="0" lang="en-US"/>
          </a:p>
        </p:txBody>
      </p:sp>
      <p:sp>
        <p:nvSpPr>
          <p:cNvPr id="3" name="Zástupný symbol pro obrázek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cs-CZ" smtClean="0"/>
              <a:t>Klepnutím na ikonu přidáte obrázek.</a:t>
            </a:r>
            <a:endParaRPr kumimoji="0" lang="en-US" dirty="0"/>
          </a:p>
        </p:txBody>
      </p:sp>
      <p:sp>
        <p:nvSpPr>
          <p:cNvPr id="4" name="Zástupný symbol pro text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10" name="Přímá spojovací čára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Obdélník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římá spojovací čára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Přímá spojovací čára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Přímá spojovací čára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Zástupný symbol pro datum 16"/>
          <p:cNvSpPr>
            <a:spLocks noGrp="1"/>
          </p:cNvSpPr>
          <p:nvPr>
            <p:ph type="dt" sz="half" idx="10"/>
          </p:nvPr>
        </p:nvSpPr>
        <p:spPr/>
        <p:txBody>
          <a:bodyPr rtlCol="0"/>
          <a:lstStyle/>
          <a:p>
            <a:fld id="{82711391-77A5-4376-8A05-38E106567319}" type="datetimeFigureOut">
              <a:rPr lang="cs-CZ" smtClean="0"/>
              <a:pPr/>
              <a:t>17.9.2015</a:t>
            </a:fld>
            <a:endParaRPr lang="cs-CZ"/>
          </a:p>
        </p:txBody>
      </p:sp>
      <p:sp>
        <p:nvSpPr>
          <p:cNvPr id="18" name="Zástupný symbol pro číslo snímku 17"/>
          <p:cNvSpPr>
            <a:spLocks noGrp="1"/>
          </p:cNvSpPr>
          <p:nvPr>
            <p:ph type="sldNum" sz="quarter" idx="11"/>
          </p:nvPr>
        </p:nvSpPr>
        <p:spPr/>
        <p:txBody>
          <a:bodyPr rtlCol="0"/>
          <a:lstStyle/>
          <a:p>
            <a:fld id="{D6D7954A-46FF-444C-BAD4-C5A2BC562406}" type="slidenum">
              <a:rPr lang="cs-CZ" smtClean="0"/>
              <a:pPr/>
              <a:t>‹#›</a:t>
            </a:fld>
            <a:endParaRPr lang="cs-CZ"/>
          </a:p>
        </p:txBody>
      </p:sp>
      <p:sp>
        <p:nvSpPr>
          <p:cNvPr id="21" name="Zástupný symbol pro zápatí 20"/>
          <p:cNvSpPr>
            <a:spLocks noGrp="1"/>
          </p:cNvSpPr>
          <p:nvPr>
            <p:ph type="ftr" sz="quarter" idx="12"/>
          </p:nvPr>
        </p:nvSpPr>
        <p:spPr/>
        <p:txBody>
          <a:bodyPr rtlCol="0"/>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Přímá spojovací čára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Zástupný symbol pro nadpis 21"/>
          <p:cNvSpPr>
            <a:spLocks noGrp="1"/>
          </p:cNvSpPr>
          <p:nvPr>
            <p:ph type="title"/>
          </p:nvPr>
        </p:nvSpPr>
        <p:spPr>
          <a:xfrm>
            <a:off x="457200" y="274638"/>
            <a:ext cx="7467600" cy="1143000"/>
          </a:xfrm>
          <a:prstGeom prst="rect">
            <a:avLst/>
          </a:prstGeom>
        </p:spPr>
        <p:txBody>
          <a:bodyPr vert="horz" anchor="b">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82711391-77A5-4376-8A05-38E106567319}" type="datetimeFigureOut">
              <a:rPr lang="cs-CZ" smtClean="0"/>
              <a:pPr/>
              <a:t>17.9.2015</a:t>
            </a:fld>
            <a:endParaRPr lang="cs-CZ"/>
          </a:p>
        </p:txBody>
      </p:sp>
      <p:sp>
        <p:nvSpPr>
          <p:cNvPr id="3" name="Zástupný symbol pro zápatí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cs-CZ"/>
          </a:p>
        </p:txBody>
      </p:sp>
      <p:sp>
        <p:nvSpPr>
          <p:cNvPr id="7" name="Přímá spojovací čára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Přímá spojovací čára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Obdélník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římá spojovací čára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a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Zástupný symbol pro číslo snímk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D6D7954A-46FF-444C-BAD4-C5A2BC562406}"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rozhlas.cz/wwii/rozhlas/_zprava/167266"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hloubkari.cz/utoky/"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hloubkari.bloguje.cz/399077_item.php" TargetMode="External"/><Relationship Id="rId7" Type="http://schemas.openxmlformats.org/officeDocument/2006/relationships/hyperlink" Target="http://hloubkari.bloguje.cz/" TargetMode="External"/><Relationship Id="rId2" Type="http://schemas.openxmlformats.org/officeDocument/2006/relationships/hyperlink" Target="http://hloubkari.bloguje.cz/885120_item.php" TargetMode="External"/><Relationship Id="rId1" Type="http://schemas.openxmlformats.org/officeDocument/2006/relationships/slideLayout" Target="../slideLayouts/slideLayout2.xml"/><Relationship Id="rId6" Type="http://schemas.openxmlformats.org/officeDocument/2006/relationships/hyperlink" Target="http://hloubkari.bloguje.cz/393334_item.php" TargetMode="External"/><Relationship Id="rId5" Type="http://schemas.openxmlformats.org/officeDocument/2006/relationships/hyperlink" Target="http://hloubkari.bloguje.cz/385349_item.php" TargetMode="External"/><Relationship Id="rId4" Type="http://schemas.openxmlformats.org/officeDocument/2006/relationships/hyperlink" Target="http://hloubkari.bloguje.cz/377462_item.php"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www.vets.estranky.cz/"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Květnové dny 1945 </a:t>
            </a:r>
            <a:br>
              <a:rPr lang="cs-CZ" dirty="0" smtClean="0"/>
            </a:br>
            <a:r>
              <a:rPr lang="cs-CZ" dirty="0" smtClean="0"/>
              <a:t>ve VŠENORECH </a:t>
            </a:r>
            <a:endParaRPr lang="cs-CZ" dirty="0"/>
          </a:p>
        </p:txBody>
      </p:sp>
      <p:sp>
        <p:nvSpPr>
          <p:cNvPr id="3" name="Podnadpis 2"/>
          <p:cNvSpPr>
            <a:spLocks noGrp="1"/>
          </p:cNvSpPr>
          <p:nvPr>
            <p:ph type="subTitle" idx="1"/>
          </p:nvPr>
        </p:nvSpPr>
        <p:spPr/>
        <p:txBody>
          <a:bodyPr/>
          <a:lstStyle/>
          <a:p>
            <a:r>
              <a:rPr lang="cs-CZ" dirty="0" smtClean="0"/>
              <a:t>Do roku 1951 šlo o dvě samostatné obce, </a:t>
            </a:r>
          </a:p>
          <a:p>
            <a:r>
              <a:rPr lang="cs-CZ" dirty="0" err="1" smtClean="0"/>
              <a:t>Všenory</a:t>
            </a:r>
            <a:r>
              <a:rPr lang="cs-CZ" dirty="0" smtClean="0"/>
              <a:t> a Horní Mokropsy</a:t>
            </a:r>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Povodeň 1941</a:t>
            </a:r>
            <a:br>
              <a:rPr lang="cs-CZ" dirty="0" smtClean="0"/>
            </a:br>
            <a:r>
              <a:rPr lang="cs-CZ" dirty="0" smtClean="0"/>
              <a:t>Horní Mokropsy u trati</a:t>
            </a:r>
            <a:endParaRPr lang="cs-CZ" dirty="0"/>
          </a:p>
        </p:txBody>
      </p:sp>
      <p:pic>
        <p:nvPicPr>
          <p:cNvPr id="4" name="Zástupný symbol pro obsah 3" descr="Okresní%20silnice%20pohled%20z%20želez_%20propustku.jpg"/>
          <p:cNvPicPr>
            <a:picLocks noGrp="1" noChangeAspect="1"/>
          </p:cNvPicPr>
          <p:nvPr>
            <p:ph sz="quarter" idx="1"/>
          </p:nvPr>
        </p:nvPicPr>
        <p:blipFill>
          <a:blip r:embed="rId2"/>
          <a:stretch>
            <a:fillRect/>
          </a:stretch>
        </p:blipFill>
        <p:spPr>
          <a:xfrm>
            <a:off x="571472" y="1518235"/>
            <a:ext cx="7572428" cy="5174402"/>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Povodeň 1941 </a:t>
            </a:r>
            <a:br>
              <a:rPr lang="cs-CZ" dirty="0" smtClean="0"/>
            </a:br>
            <a:r>
              <a:rPr lang="cs-CZ" dirty="0" smtClean="0"/>
              <a:t>Pohled od mostu proti toku vody</a:t>
            </a:r>
            <a:endParaRPr lang="cs-CZ" dirty="0"/>
          </a:p>
        </p:txBody>
      </p:sp>
      <p:pic>
        <p:nvPicPr>
          <p:cNvPr id="4" name="Zástupný symbol pro obsah 3" descr="pohled se želez. mostu proti vodě 1.jpg"/>
          <p:cNvPicPr>
            <a:picLocks noGrp="1" noChangeAspect="1"/>
          </p:cNvPicPr>
          <p:nvPr>
            <p:ph sz="quarter" idx="1"/>
          </p:nvPr>
        </p:nvPicPr>
        <p:blipFill>
          <a:blip r:embed="rId2"/>
          <a:stretch>
            <a:fillRect/>
          </a:stretch>
        </p:blipFill>
        <p:spPr>
          <a:xfrm>
            <a:off x="1142976" y="1465797"/>
            <a:ext cx="5500726" cy="4820723"/>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100" dirty="0" smtClean="0"/>
              <a:t>Ze školní kroniky – Eva </a:t>
            </a:r>
            <a:r>
              <a:rPr lang="cs-CZ" sz="3100" dirty="0" err="1" smtClean="0"/>
              <a:t>Tomisová</a:t>
            </a:r>
            <a:r>
              <a:rPr lang="cs-CZ" dirty="0" smtClean="0"/>
              <a:t/>
            </a:r>
            <a:br>
              <a:rPr lang="cs-CZ" dirty="0" smtClean="0"/>
            </a:br>
            <a:endParaRPr lang="cs-CZ" dirty="0"/>
          </a:p>
        </p:txBody>
      </p:sp>
      <p:sp>
        <p:nvSpPr>
          <p:cNvPr id="3" name="Zástupný symbol pro obsah 2"/>
          <p:cNvSpPr>
            <a:spLocks noGrp="1"/>
          </p:cNvSpPr>
          <p:nvPr>
            <p:ph sz="quarter" idx="1"/>
          </p:nvPr>
        </p:nvSpPr>
        <p:spPr/>
        <p:txBody>
          <a:bodyPr>
            <a:normAutofit fontScale="25000" lnSpcReduction="20000"/>
          </a:bodyPr>
          <a:lstStyle/>
          <a:p>
            <a:pPr>
              <a:buNone/>
            </a:pPr>
            <a:r>
              <a:rPr lang="cs-CZ" sz="2800" dirty="0" smtClean="0"/>
              <a:t> </a:t>
            </a:r>
          </a:p>
          <a:p>
            <a:pPr algn="just"/>
            <a:r>
              <a:rPr lang="cs-CZ" sz="8000" dirty="0" smtClean="0"/>
              <a:t>I do školní docházky počasí a vše ostatní zasahovalo Příkladem  bude pohled, z kroniky jak se protahovaly  vánoční prázdniny v roce 1941  Ty byl zahájeny v pátek 19.12 a měly trvat do soboty 17. ledna. Dalším výnosem byly prodlouženy do 7. února 1942. Ale ani toto nebyl  konec , dalším výnosem se opět prodlužovaly s tím, že   počátek vyučování  bude včas oznámen rozhlasem a denním tiskem. </a:t>
            </a:r>
          </a:p>
          <a:p>
            <a:pPr algn="just"/>
            <a:r>
              <a:rPr lang="cs-CZ" sz="8000" dirty="0" smtClean="0"/>
              <a:t>Do doby,  než bylo po vánočních prázdninách zahájeno pravidelné vyučování, bylo žactvo zdejší školy zaměstnáváno úlohami v místnosti restaurace p. Josefa Jeřábka, v níž byla v té době prováděna i polévková akce, která  byla aktivitou rodičovského sdružení a začala 1. 12. 1941 . </a:t>
            </a:r>
          </a:p>
          <a:p>
            <a:pPr algn="just">
              <a:buNone/>
            </a:pPr>
            <a:endParaRPr lang="cs-CZ" sz="8000" dirty="0" smtClean="0"/>
          </a:p>
          <a:p>
            <a:pPr algn="just"/>
            <a:endParaRPr lang="cs-CZ" sz="8000" dirty="0" smtClean="0"/>
          </a:p>
          <a:p>
            <a:endParaRPr lang="cs-CZ" sz="6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přišlo jaro 1945</a:t>
            </a:r>
            <a:endParaRPr lang="cs-CZ" sz="2800" dirty="0"/>
          </a:p>
        </p:txBody>
      </p:sp>
      <p:sp>
        <p:nvSpPr>
          <p:cNvPr id="3" name="Zástupný symbol pro obsah 2"/>
          <p:cNvSpPr>
            <a:spLocks noGrp="1"/>
          </p:cNvSpPr>
          <p:nvPr>
            <p:ph sz="quarter" idx="1"/>
          </p:nvPr>
        </p:nvSpPr>
        <p:spPr>
          <a:xfrm>
            <a:off x="457200" y="1428736"/>
            <a:ext cx="7467600" cy="5045216"/>
          </a:xfrm>
        </p:spPr>
        <p:txBody>
          <a:bodyPr>
            <a:normAutofit fontScale="85000" lnSpcReduction="20000"/>
          </a:bodyPr>
          <a:lstStyle/>
          <a:p>
            <a:pPr algn="just"/>
            <a:r>
              <a:rPr lang="cs-CZ" sz="2800" dirty="0" smtClean="0"/>
              <a:t>Tolik pohled na obyčejný život lidí , který nebyl vůbec jednoduchý . </a:t>
            </a:r>
          </a:p>
          <a:p>
            <a:pPr algn="just"/>
            <a:r>
              <a:rPr lang="cs-CZ" sz="2800" dirty="0" smtClean="0"/>
              <a:t>Je Vám jasné, že následující slova jsem již vybírala s velkou radostí.</a:t>
            </a:r>
          </a:p>
          <a:p>
            <a:pPr algn="just"/>
            <a:r>
              <a:rPr lang="cs-CZ" sz="2800" dirty="0" smtClean="0"/>
              <a:t>Po šesti letech  utrpení, útlaku , nesvobody ,falše a přetvářky můžeme zas svobodně vydechnout , svobodně myslit ,mluvit a psát.Teprve na této stránce počínaje , budou zápisy do této kroniky psány s radostí a vědomím , že nikdo nebude pronásledován, že nikdo nebude podezírán z nedostatečného pochopení „ říšské myšlenky „. </a:t>
            </a:r>
          </a:p>
          <a:p>
            <a:pPr algn="just"/>
            <a:r>
              <a:rPr lang="cs-CZ" sz="2800" dirty="0" smtClean="0"/>
              <a:t>Léta 1939 -1945 budou snad navždy výstrahou nám i budoucím. Povstáním českého lidu v sobotu 5. května skončila okupace naší vlasti, zdeptána byla vláda nacistického fantasty a začíná zas nový  život. </a:t>
            </a:r>
          </a:p>
          <a:p>
            <a:pPr algn="just"/>
            <a:endParaRPr lang="cs-CZ" sz="2800" dirty="0" smtClean="0"/>
          </a:p>
          <a:p>
            <a:endParaRPr lang="cs-CZ" sz="2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000" dirty="0" smtClean="0"/>
              <a:t>A přišel pátý květen 1945</a:t>
            </a:r>
            <a:br>
              <a:rPr lang="cs-CZ" sz="2000" dirty="0" smtClean="0"/>
            </a:br>
            <a:r>
              <a:rPr lang="cs-CZ" sz="2000" dirty="0" smtClean="0"/>
              <a:t>Stavba barikády u rozhlasu (z archivu Českého rozhlasu)</a:t>
            </a:r>
            <a:endParaRPr lang="cs-CZ" sz="2000" dirty="0"/>
          </a:p>
        </p:txBody>
      </p:sp>
      <p:sp>
        <p:nvSpPr>
          <p:cNvPr id="3" name="Zástupný symbol pro obsah 2"/>
          <p:cNvSpPr>
            <a:spLocks noGrp="1"/>
          </p:cNvSpPr>
          <p:nvPr>
            <p:ph sz="quarter" idx="1"/>
          </p:nvPr>
        </p:nvSpPr>
        <p:spPr/>
        <p:txBody>
          <a:bodyPr/>
          <a:lstStyle/>
          <a:p>
            <a:endParaRPr lang="cs-CZ" dirty="0" smtClean="0"/>
          </a:p>
          <a:p>
            <a:endParaRPr lang="cs-CZ" dirty="0" smtClean="0"/>
          </a:p>
          <a:p>
            <a:endParaRPr lang="cs-CZ" dirty="0"/>
          </a:p>
        </p:txBody>
      </p:sp>
      <p:pic>
        <p:nvPicPr>
          <p:cNvPr id="4" name="Obrázek 3" descr="00261903[1].jpg"/>
          <p:cNvPicPr>
            <a:picLocks noChangeAspect="1"/>
          </p:cNvPicPr>
          <p:nvPr/>
        </p:nvPicPr>
        <p:blipFill>
          <a:blip r:embed="rId2"/>
          <a:stretch>
            <a:fillRect/>
          </a:stretch>
        </p:blipFill>
        <p:spPr>
          <a:xfrm>
            <a:off x="730744" y="1643050"/>
            <a:ext cx="7270280" cy="500543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a:t>
            </a:r>
            <a:br>
              <a:rPr lang="cs-CZ" dirty="0" smtClean="0"/>
            </a:br>
            <a:r>
              <a:rPr lang="cs-CZ" dirty="0" smtClean="0"/>
              <a:t> Voláme českou policii, české četnictvo a vládní vojsko na pomoc Českému rozhlasu!" </a:t>
            </a:r>
            <a:endParaRPr lang="cs-CZ" dirty="0"/>
          </a:p>
        </p:txBody>
      </p:sp>
      <p:sp>
        <p:nvSpPr>
          <p:cNvPr id="3" name="Zástupný symbol pro obsah 2"/>
          <p:cNvSpPr>
            <a:spLocks noGrp="1"/>
          </p:cNvSpPr>
          <p:nvPr>
            <p:ph sz="quarter" idx="1"/>
          </p:nvPr>
        </p:nvSpPr>
        <p:spPr/>
        <p:txBody>
          <a:bodyPr>
            <a:normAutofit fontScale="92500"/>
          </a:bodyPr>
          <a:lstStyle/>
          <a:p>
            <a:pPr algn="just"/>
            <a:r>
              <a:rPr lang="cs-CZ" dirty="0" smtClean="0">
                <a:hlinkClick r:id="rId2"/>
              </a:rPr>
              <a:t>http://www.rozhlas.</a:t>
            </a:r>
            <a:r>
              <a:rPr lang="cs-CZ" dirty="0" err="1" smtClean="0">
                <a:hlinkClick r:id="rId2"/>
              </a:rPr>
              <a:t>cz</a:t>
            </a:r>
            <a:r>
              <a:rPr lang="cs-CZ" dirty="0" smtClean="0">
                <a:hlinkClick r:id="rId2"/>
              </a:rPr>
              <a:t>/</a:t>
            </a:r>
            <a:r>
              <a:rPr lang="cs-CZ" dirty="0" err="1" smtClean="0">
                <a:hlinkClick r:id="rId2"/>
              </a:rPr>
              <a:t>wwii</a:t>
            </a:r>
            <a:r>
              <a:rPr lang="cs-CZ" smtClean="0">
                <a:hlinkClick r:id="rId2"/>
              </a:rPr>
              <a:t>/rozhlas</a:t>
            </a:r>
            <a:r>
              <a:rPr lang="cs-CZ" smtClean="0">
                <a:hlinkClick r:id="rId2"/>
              </a:rPr>
              <a:t>/_</a:t>
            </a:r>
            <a:r>
              <a:rPr lang="cs-CZ" smtClean="0">
                <a:hlinkClick r:id="rId2"/>
              </a:rPr>
              <a:t>zprava/167266</a:t>
            </a:r>
            <a:r>
              <a:rPr lang="cs-CZ" smtClean="0"/>
              <a:t> </a:t>
            </a:r>
          </a:p>
          <a:p>
            <a:pPr algn="just"/>
            <a:r>
              <a:rPr lang="cs-CZ" dirty="0" smtClean="0"/>
              <a:t>Volání </a:t>
            </a:r>
            <a:r>
              <a:rPr lang="cs-CZ" dirty="0" smtClean="0"/>
              <a:t>Českého rozhlasu z budovy v Praze na Vinohradech znamenalo rozhodující obrat v osvobozování našeho území. </a:t>
            </a:r>
          </a:p>
          <a:p>
            <a:pPr algn="just"/>
            <a:r>
              <a:rPr lang="cs-CZ" dirty="0" smtClean="0"/>
              <a:t>Přepad rozhlasové budovy se českým policistům tak vydařil, že dokonale překvapili mnohem početnější německou strážní jednotku. Bylo však jen otázkou času jak dlouho bez posil vydrží. Proto se hned do vysílání ozývá ona známá výzva, původně určená především policistům v Bartolomějské ulici, kde se k odjezdu do rozhlasu připravovala další skupina:</a:t>
            </a:r>
          </a:p>
          <a:p>
            <a:pPr algn="just"/>
            <a:r>
              <a:rPr lang="cs-CZ" dirty="0" smtClean="0"/>
              <a:t>"Voláme českou policii, české četnictvo a vládní vojsko na pomoc Českému rozhlasu!" </a:t>
            </a:r>
          </a:p>
          <a:p>
            <a:pPr algn="just"/>
            <a:endParaRPr lang="cs-CZ" dirty="0" smtClean="0"/>
          </a:p>
          <a:p>
            <a:endParaRPr lang="cs-CZ"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err="1" smtClean="0"/>
              <a:t>Hloubkaři</a:t>
            </a:r>
            <a:r>
              <a:rPr lang="cs-CZ" sz="2800" dirty="0" smtClean="0"/>
              <a:t> postrachem železnice</a:t>
            </a:r>
            <a:endParaRPr lang="cs-CZ" sz="2800" dirty="0"/>
          </a:p>
        </p:txBody>
      </p:sp>
      <p:sp>
        <p:nvSpPr>
          <p:cNvPr id="3" name="Zástupný symbol pro obsah 2"/>
          <p:cNvSpPr>
            <a:spLocks noGrp="1"/>
          </p:cNvSpPr>
          <p:nvPr>
            <p:ph sz="quarter" idx="1"/>
          </p:nvPr>
        </p:nvSpPr>
        <p:spPr/>
        <p:txBody>
          <a:bodyPr>
            <a:noAutofit/>
          </a:bodyPr>
          <a:lstStyle/>
          <a:p>
            <a:r>
              <a:rPr lang="cs-CZ" sz="2400" dirty="0" smtClean="0"/>
              <a:t>Tak začíná kapitola v knize Bomby na Květnou neděli autorů Michala Plavce a Filipa </a:t>
            </a:r>
            <a:r>
              <a:rPr lang="cs-CZ" sz="2400" dirty="0" err="1" smtClean="0"/>
              <a:t>Vojtáska</a:t>
            </a:r>
            <a:r>
              <a:rPr lang="cs-CZ" sz="2400" dirty="0" smtClean="0"/>
              <a:t>. </a:t>
            </a:r>
          </a:p>
          <a:p>
            <a:r>
              <a:rPr lang="cs-CZ" sz="2400" b="1" dirty="0" smtClean="0"/>
              <a:t>Co předcházelo 5. květnu?</a:t>
            </a:r>
          </a:p>
          <a:p>
            <a:pPr algn="just"/>
            <a:r>
              <a:rPr lang="cs-CZ" sz="2400" dirty="0" smtClean="0"/>
              <a:t>Od 1. dubna do 4. května 1945 včetně, udeřilo americké stíhací letectvo na železniční a silniční dopravu na území hlavního města Prahy a bývalých okresů Praha – západ a Praha – východ ve třinácti dnech. Klíčovými prameny jsou hlášení četnických a železničních služeben. Je evidováno 68 útoků, z toho 4 na Dobřichovice a 4 na Řevnice. Útoky na Dobřichovice se týkaly svým způsobem i </a:t>
            </a:r>
            <a:r>
              <a:rPr lang="cs-CZ" sz="2400" dirty="0" err="1" smtClean="0"/>
              <a:t>Všenor</a:t>
            </a:r>
            <a:r>
              <a:rPr lang="cs-CZ" sz="2400" dirty="0" smtClean="0"/>
              <a:t>. Byly nebezpečně blízko.</a:t>
            </a:r>
            <a:endParaRPr lang="cs-CZ" sz="2400"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Dobřichovice – nálet 19.4.1945</a:t>
            </a:r>
            <a:endParaRPr lang="cs-CZ" sz="2800" dirty="0"/>
          </a:p>
        </p:txBody>
      </p:sp>
      <p:sp>
        <p:nvSpPr>
          <p:cNvPr id="3" name="Zástupný symbol pro obsah 2"/>
          <p:cNvSpPr>
            <a:spLocks noGrp="1"/>
          </p:cNvSpPr>
          <p:nvPr>
            <p:ph sz="quarter" idx="1"/>
          </p:nvPr>
        </p:nvSpPr>
        <p:spPr/>
        <p:txBody>
          <a:bodyPr>
            <a:normAutofit fontScale="70000" lnSpcReduction="20000"/>
          </a:bodyPr>
          <a:lstStyle/>
          <a:p>
            <a:pPr lvl="0"/>
            <a:r>
              <a:rPr lang="cs-CZ" sz="2800" dirty="0" smtClean="0"/>
              <a:t>V Dobřichovicích, panoval ráno 19.4.1945 nebývalý ruch.</a:t>
            </a:r>
          </a:p>
          <a:p>
            <a:pPr lvl="0"/>
            <a:r>
              <a:rPr lang="cs-CZ" sz="2800" dirty="0" smtClean="0"/>
              <a:t>Před několika dny tady uvízly tři vlaky – zřejmě proto, že nebyla momentálně k dispozici lokomotiva, či nebylo jasné, kam mají pokračovat. Na 4. koleji stál transport č. 4517422 o 30 vagonech s maďarskou jednotkou, který byl naložen tanky, zbraněmi, municí, náhradními díly a dalším materiálem, na 3. koleji pak lazaretní vlak č. 93124 označený svrchu červenými kříži a na 2. koleji se nacházel vlak s příslušníky </a:t>
            </a:r>
            <a:r>
              <a:rPr lang="cs-CZ" sz="2800" dirty="0" err="1" smtClean="0"/>
              <a:t>Hitlerjugend</a:t>
            </a:r>
            <a:r>
              <a:rPr lang="cs-CZ" sz="2800" dirty="0" smtClean="0"/>
              <a:t>. Taková kořist přilákala podle očekávání </a:t>
            </a:r>
            <a:r>
              <a:rPr lang="cs-CZ" sz="2800" dirty="0" err="1" smtClean="0"/>
              <a:t>hloubkaře</a:t>
            </a:r>
            <a:r>
              <a:rPr lang="cs-CZ" sz="2800" dirty="0" smtClean="0"/>
              <a:t>.</a:t>
            </a:r>
          </a:p>
          <a:p>
            <a:pPr lvl="0"/>
            <a:r>
              <a:rPr lang="cs-CZ" sz="2800" dirty="0" smtClean="0"/>
              <a:t>Podle zprávy četnictva přiletělo devět stíhaček (?) od severovýchodu asi v 9 hodin. Útok trval půl hodiny. Údaj o počtu svržených pum se v pramenech liší (19 nebo 20), všechny se ale shodují v  tom, že část z nich nevybuchla (ty pak zlikvidoval pyrotechnik přivolaný na žádost z Okresního úřadu Praha-venkov-jih).</a:t>
            </a:r>
          </a:p>
          <a:p>
            <a:r>
              <a:rPr lang="cs-CZ" sz="2800" dirty="0" smtClean="0"/>
              <a:t> </a:t>
            </a:r>
          </a:p>
          <a:p>
            <a:r>
              <a:rPr lang="cs-CZ" sz="2800" dirty="0" smtClean="0"/>
              <a:t> </a:t>
            </a:r>
          </a:p>
          <a:p>
            <a:endParaRPr lang="cs-CZ" sz="28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68346"/>
          </a:xfrm>
        </p:spPr>
        <p:txBody>
          <a:bodyPr>
            <a:normAutofit/>
          </a:bodyPr>
          <a:lstStyle/>
          <a:p>
            <a:pPr algn="l"/>
            <a:r>
              <a:rPr lang="cs-CZ" sz="2000" dirty="0" smtClean="0"/>
              <a:t>Zasypávání kráterů po bombách v Dobřichovicích,  foto sbírka paní Janů</a:t>
            </a:r>
            <a:endParaRPr lang="cs-CZ" sz="2000" dirty="0"/>
          </a:p>
        </p:txBody>
      </p:sp>
      <p:pic>
        <p:nvPicPr>
          <p:cNvPr id="6" name="Zástupný symbol pro obsah 5" descr="kratery-1945[1].jpg"/>
          <p:cNvPicPr>
            <a:picLocks noGrp="1" noChangeAspect="1"/>
          </p:cNvPicPr>
          <p:nvPr>
            <p:ph sz="quarter" idx="1"/>
          </p:nvPr>
        </p:nvPicPr>
        <p:blipFill>
          <a:blip r:embed="rId2"/>
          <a:stretch>
            <a:fillRect/>
          </a:stretch>
        </p:blipFill>
        <p:spPr>
          <a:xfrm>
            <a:off x="719137" y="1608137"/>
            <a:ext cx="6943725" cy="4857750"/>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Dobřichovice – nálet 19.4.1945</a:t>
            </a:r>
            <a:endParaRPr lang="cs-CZ" dirty="0"/>
          </a:p>
        </p:txBody>
      </p:sp>
      <p:sp>
        <p:nvSpPr>
          <p:cNvPr id="3" name="Zástupný symbol pro obsah 2"/>
          <p:cNvSpPr>
            <a:spLocks noGrp="1"/>
          </p:cNvSpPr>
          <p:nvPr>
            <p:ph sz="quarter" idx="1"/>
          </p:nvPr>
        </p:nvSpPr>
        <p:spPr/>
        <p:txBody>
          <a:bodyPr>
            <a:normAutofit fontScale="92500" lnSpcReduction="10000"/>
          </a:bodyPr>
          <a:lstStyle/>
          <a:p>
            <a:pPr lvl="0"/>
            <a:r>
              <a:rPr lang="cs-CZ" dirty="0" smtClean="0"/>
              <a:t>Než se dým z explozí rozptýlil a nebezpečí pominulo, domnívali se drážní zaměstnanci, kteří se ukryli ve sklepě přijímací budovy, že ve stanici nezůstal kámen na kameni. O to více byli překvapeni, že ztráty způsobené pumami byly minimální. </a:t>
            </a:r>
          </a:p>
          <a:p>
            <a:pPr lvl="0"/>
            <a:r>
              <a:rPr lang="cs-CZ" dirty="0" err="1" smtClean="0"/>
              <a:t>Dobřichovický</a:t>
            </a:r>
            <a:r>
              <a:rPr lang="cs-CZ" dirty="0" smtClean="0"/>
              <a:t> a dříve </a:t>
            </a:r>
            <a:r>
              <a:rPr lang="cs-CZ" dirty="0" err="1" smtClean="0"/>
              <a:t>všenorský</a:t>
            </a:r>
            <a:r>
              <a:rPr lang="cs-CZ" dirty="0" smtClean="0"/>
              <a:t> fotograf Karel </a:t>
            </a:r>
            <a:r>
              <a:rPr lang="cs-CZ" dirty="0" err="1" smtClean="0"/>
              <a:t>Neubert</a:t>
            </a:r>
            <a:r>
              <a:rPr lang="cs-CZ" dirty="0" smtClean="0"/>
              <a:t> vzpomínal, že některé krátery v průměru asi pět metrů zůstaly nezasypány několik let po válce a narušovaly odvodňovací systém. </a:t>
            </a:r>
          </a:p>
          <a:p>
            <a:pPr lvl="0"/>
            <a:r>
              <a:rPr lang="cs-CZ" dirty="0" smtClean="0"/>
              <a:t>Krátery se nacházely mezi Dobřichovicemi a </a:t>
            </a:r>
            <a:r>
              <a:rPr lang="cs-CZ" dirty="0" err="1" smtClean="0"/>
              <a:t>Všenorami</a:t>
            </a:r>
            <a:r>
              <a:rPr lang="cs-CZ" dirty="0" smtClean="0"/>
              <a:t>.</a:t>
            </a:r>
          </a:p>
          <a:p>
            <a:pPr lvl="0"/>
            <a:r>
              <a:rPr lang="cs-CZ" dirty="0" smtClean="0"/>
              <a:t>V jednom z kráterů bylo pohřbeno 33 údajně </a:t>
            </a:r>
            <a:r>
              <a:rPr lang="cs-CZ" dirty="0" err="1" smtClean="0"/>
              <a:t>esesáků</a:t>
            </a:r>
            <a:r>
              <a:rPr lang="cs-CZ" dirty="0" smtClean="0"/>
              <a:t> (včetně jedné ženy), kteří byli zastřeleni členy </a:t>
            </a:r>
            <a:r>
              <a:rPr lang="cs-CZ" dirty="0" err="1" smtClean="0"/>
              <a:t>mistní</a:t>
            </a:r>
            <a:r>
              <a:rPr lang="cs-CZ" dirty="0" smtClean="0"/>
              <a:t> revoluční gardy 10. května 1945. </a:t>
            </a:r>
          </a:p>
          <a:p>
            <a:r>
              <a:rPr lang="cs-CZ" dirty="0" smtClean="0"/>
              <a:t> </a:t>
            </a:r>
          </a:p>
          <a:p>
            <a:endParaRPr lang="cs-CZ"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Ukázky z kronik a zajímavých knih </a:t>
            </a:r>
            <a:endParaRPr lang="cs-CZ" sz="2800" dirty="0"/>
          </a:p>
        </p:txBody>
      </p:sp>
      <p:sp>
        <p:nvSpPr>
          <p:cNvPr id="3" name="Zástupný symbol pro obsah 2"/>
          <p:cNvSpPr>
            <a:spLocks noGrp="1"/>
          </p:cNvSpPr>
          <p:nvPr>
            <p:ph sz="quarter" idx="1"/>
          </p:nvPr>
        </p:nvSpPr>
        <p:spPr/>
        <p:txBody>
          <a:bodyPr>
            <a:normAutofit/>
          </a:bodyPr>
          <a:lstStyle/>
          <a:p>
            <a:pPr algn="just"/>
            <a:r>
              <a:rPr lang="cs-CZ" sz="2800" dirty="0" smtClean="0"/>
              <a:t>Knihy a kroniky, z kterých se čerpalo na presentaci,  jsou k dispozici ve </a:t>
            </a:r>
            <a:r>
              <a:rPr lang="cs-CZ" sz="2800" dirty="0" err="1" smtClean="0"/>
              <a:t>Všenorské</a:t>
            </a:r>
            <a:r>
              <a:rPr lang="cs-CZ" sz="2800" dirty="0" smtClean="0"/>
              <a:t> knihovně.</a:t>
            </a:r>
            <a:endParaRPr lang="cs-CZ"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Cesta ke kráterům byla provázena hudbou. Foto ze sbírky paní Janů</a:t>
            </a:r>
            <a:endParaRPr lang="cs-CZ" dirty="0"/>
          </a:p>
        </p:txBody>
      </p:sp>
      <p:pic>
        <p:nvPicPr>
          <p:cNvPr id="6" name="Zástupný symbol pro obsah 5" descr="průvodkekráterům1945.jpg"/>
          <p:cNvPicPr>
            <a:picLocks noGrp="1" noChangeAspect="1"/>
          </p:cNvPicPr>
          <p:nvPr>
            <p:ph sz="quarter" idx="1"/>
          </p:nvPr>
        </p:nvPicPr>
        <p:blipFill>
          <a:blip r:embed="rId2"/>
          <a:stretch>
            <a:fillRect/>
          </a:stretch>
        </p:blipFill>
        <p:spPr>
          <a:xfrm rot="16200000">
            <a:off x="1870523" y="341321"/>
            <a:ext cx="4643470" cy="7389802"/>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200" dirty="0" smtClean="0"/>
              <a:t>Zasypávání kráterů po bombách v Dobřichovicích,  foto sbírka paní Janů</a:t>
            </a:r>
            <a:endParaRPr lang="cs-CZ" dirty="0"/>
          </a:p>
        </p:txBody>
      </p:sp>
      <p:pic>
        <p:nvPicPr>
          <p:cNvPr id="4" name="Zástupný symbol pro obsah 3" descr="krátery1.jpg"/>
          <p:cNvPicPr>
            <a:picLocks noGrp="1" noChangeAspect="1"/>
          </p:cNvPicPr>
          <p:nvPr>
            <p:ph sz="quarter" idx="1"/>
          </p:nvPr>
        </p:nvPicPr>
        <p:blipFill>
          <a:blip r:embed="rId2"/>
          <a:stretch>
            <a:fillRect/>
          </a:stretch>
        </p:blipFill>
        <p:spPr>
          <a:xfrm rot="16200000">
            <a:off x="1808879" y="334205"/>
            <a:ext cx="4691096" cy="7451662"/>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200" dirty="0" smtClean="0"/>
              <a:t>Zasypávání kráterů po bombách v Dobřichovicích,  foto sbírka paní Janů</a:t>
            </a:r>
            <a:endParaRPr lang="cs-CZ" dirty="0"/>
          </a:p>
        </p:txBody>
      </p:sp>
      <p:pic>
        <p:nvPicPr>
          <p:cNvPr id="4" name="Zástupný symbol pro obsah 3" descr="krátery2.jpg"/>
          <p:cNvPicPr>
            <a:picLocks noGrp="1" noChangeAspect="1"/>
          </p:cNvPicPr>
          <p:nvPr>
            <p:ph sz="quarter" idx="1"/>
          </p:nvPr>
        </p:nvPicPr>
        <p:blipFill>
          <a:blip r:embed="rId2"/>
          <a:stretch>
            <a:fillRect/>
          </a:stretch>
        </p:blipFill>
        <p:spPr>
          <a:xfrm rot="5400000">
            <a:off x="1686085" y="242684"/>
            <a:ext cx="4961967" cy="7619822"/>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7467600" cy="1417638"/>
          </a:xfrm>
        </p:spPr>
        <p:txBody>
          <a:bodyPr>
            <a:noAutofit/>
          </a:bodyPr>
          <a:lstStyle/>
          <a:p>
            <a:r>
              <a:rPr lang="cs-CZ" sz="2000" dirty="0" smtClean="0"/>
              <a:t/>
            </a:r>
            <a:br>
              <a:rPr lang="cs-CZ" sz="2000" dirty="0" smtClean="0"/>
            </a:br>
            <a:r>
              <a:rPr lang="cs-CZ" sz="2000" dirty="0" smtClean="0"/>
              <a:t> Letecký snímek z roku 1953 se dvěma zřetelnými krátery již na katastru </a:t>
            </a:r>
            <a:r>
              <a:rPr lang="cs-CZ" sz="2000" dirty="0" err="1" smtClean="0"/>
              <a:t>Všenor</a:t>
            </a:r>
            <a:r>
              <a:rPr lang="cs-CZ" sz="2000" dirty="0" smtClean="0"/>
              <a:t> (Historická </a:t>
            </a:r>
            <a:r>
              <a:rPr lang="cs-CZ" sz="2000" dirty="0" err="1" smtClean="0"/>
              <a:t>ortofotomapa</a:t>
            </a:r>
            <a:r>
              <a:rPr lang="cs-CZ" sz="2000" dirty="0" smtClean="0"/>
              <a:t> CENIA 2010 a Podkladové letecké snímky poskytl </a:t>
            </a:r>
            <a:r>
              <a:rPr lang="cs-CZ" sz="2000" dirty="0" err="1" smtClean="0"/>
              <a:t>VGHMÚř</a:t>
            </a:r>
            <a:r>
              <a:rPr lang="cs-CZ" sz="2000" dirty="0" smtClean="0"/>
              <a:t> Dobruška, MO ČR 2009)</a:t>
            </a:r>
            <a:endParaRPr lang="cs-CZ" sz="2000" dirty="0"/>
          </a:p>
        </p:txBody>
      </p:sp>
      <p:sp>
        <p:nvSpPr>
          <p:cNvPr id="3" name="Zástupný symbol pro obsah 2"/>
          <p:cNvSpPr>
            <a:spLocks noGrp="1"/>
          </p:cNvSpPr>
          <p:nvPr>
            <p:ph sz="quarter" idx="1"/>
          </p:nvPr>
        </p:nvSpPr>
        <p:spPr/>
        <p:txBody>
          <a:bodyPr>
            <a:normAutofit/>
          </a:bodyPr>
          <a:lstStyle/>
          <a:p>
            <a:endParaRPr lang="cs-CZ" sz="1400" i="1" dirty="0"/>
          </a:p>
          <a:p>
            <a:endParaRPr lang="cs-CZ" sz="1400" i="1" dirty="0" smtClean="0"/>
          </a:p>
          <a:p>
            <a:endParaRPr lang="cs-CZ" sz="1400" dirty="0"/>
          </a:p>
        </p:txBody>
      </p:sp>
      <p:pic>
        <p:nvPicPr>
          <p:cNvPr id="4" name="Obrázek 3" descr="dobrichovice1953kratery[1].jpg"/>
          <p:cNvPicPr>
            <a:picLocks noChangeAspect="1"/>
          </p:cNvPicPr>
          <p:nvPr/>
        </p:nvPicPr>
        <p:blipFill>
          <a:blip r:embed="rId2"/>
          <a:stretch>
            <a:fillRect/>
          </a:stretch>
        </p:blipFill>
        <p:spPr>
          <a:xfrm>
            <a:off x="0" y="1517198"/>
            <a:ext cx="9121002" cy="525547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21.4.1945</a:t>
            </a:r>
            <a:endParaRPr lang="cs-CZ" dirty="0"/>
          </a:p>
        </p:txBody>
      </p:sp>
      <p:sp>
        <p:nvSpPr>
          <p:cNvPr id="3" name="Zástupný symbol pro obsah 2"/>
          <p:cNvSpPr>
            <a:spLocks noGrp="1"/>
          </p:cNvSpPr>
          <p:nvPr>
            <p:ph sz="quarter" idx="1"/>
          </p:nvPr>
        </p:nvSpPr>
        <p:spPr/>
        <p:txBody>
          <a:bodyPr/>
          <a:lstStyle/>
          <a:p>
            <a:r>
              <a:rPr lang="cs-CZ" dirty="0" smtClean="0"/>
              <a:t>Hloubkoví letci „provrtali“ lokomotivu  u zastávky  </a:t>
            </a:r>
            <a:r>
              <a:rPr lang="cs-CZ" dirty="0" err="1" smtClean="0"/>
              <a:t>Všenory</a:t>
            </a:r>
            <a:r>
              <a:rPr lang="cs-CZ" dirty="0" smtClean="0"/>
              <a:t>. </a:t>
            </a:r>
            <a:endParaRPr lang="cs-CZ"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82594"/>
          </a:xfrm>
        </p:spPr>
        <p:txBody>
          <a:bodyPr>
            <a:normAutofit/>
          </a:bodyPr>
          <a:lstStyle/>
          <a:p>
            <a:r>
              <a:rPr lang="cs-CZ" sz="2800" dirty="0" smtClean="0"/>
              <a:t>Cesta vlakem nebyla bezpečná</a:t>
            </a:r>
            <a:endParaRPr lang="cs-CZ" sz="2800" dirty="0"/>
          </a:p>
        </p:txBody>
      </p:sp>
      <p:sp>
        <p:nvSpPr>
          <p:cNvPr id="3" name="Zástupný symbol pro obsah 2"/>
          <p:cNvSpPr>
            <a:spLocks noGrp="1"/>
          </p:cNvSpPr>
          <p:nvPr>
            <p:ph sz="quarter" idx="1"/>
          </p:nvPr>
        </p:nvSpPr>
        <p:spPr>
          <a:xfrm>
            <a:off x="457200" y="1000108"/>
            <a:ext cx="8229600" cy="5126055"/>
          </a:xfrm>
        </p:spPr>
        <p:txBody>
          <a:bodyPr>
            <a:normAutofit/>
          </a:bodyPr>
          <a:lstStyle/>
          <a:p>
            <a:pPr algn="just">
              <a:buNone/>
            </a:pPr>
            <a:endParaRPr lang="cs-CZ" sz="3000" dirty="0"/>
          </a:p>
          <a:p>
            <a:pPr algn="just"/>
            <a:r>
              <a:rPr lang="cs-CZ" sz="3000" dirty="0" smtClean="0"/>
              <a:t> Od 21.dubna do 27. dubna byly jízdy vlakem velmi nebezpečné, zvláště se to týkalo dělnických a ranních vlaků. </a:t>
            </a:r>
          </a:p>
          <a:p>
            <a:pPr>
              <a:buNone/>
            </a:pPr>
            <a:r>
              <a:rPr lang="cs-CZ" sz="5600" dirty="0" smtClean="0"/>
              <a:t/>
            </a:r>
            <a:br>
              <a:rPr lang="cs-CZ" sz="5600" dirty="0" smtClean="0"/>
            </a:br>
            <a:r>
              <a:rPr lang="cs-CZ" sz="5600" dirty="0" smtClean="0"/>
              <a:t/>
            </a:r>
            <a:br>
              <a:rPr lang="cs-CZ" sz="5600" dirty="0" smtClean="0"/>
            </a:br>
            <a:endParaRPr lang="cs-CZ" sz="5600" dirty="0" smtClean="0"/>
          </a:p>
          <a:p>
            <a:endParaRPr lang="cs-CZ" dirty="0" smtClean="0"/>
          </a:p>
          <a:p>
            <a:endParaRPr lang="cs-CZ"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467600" cy="1868478"/>
          </a:xfrm>
        </p:spPr>
        <p:txBody>
          <a:bodyPr>
            <a:normAutofit fontScale="90000"/>
          </a:bodyPr>
          <a:lstStyle/>
          <a:p>
            <a:r>
              <a:rPr lang="cs-CZ" dirty="0" smtClean="0"/>
              <a:t/>
            </a:r>
            <a:br>
              <a:rPr lang="cs-CZ" dirty="0" smtClean="0"/>
            </a:br>
            <a:r>
              <a:rPr lang="cs-CZ" sz="3200" dirty="0" smtClean="0"/>
              <a:t>Filip </a:t>
            </a:r>
            <a:r>
              <a:rPr lang="cs-CZ" sz="3200" dirty="0" err="1" smtClean="0"/>
              <a:t>Vojtášek</a:t>
            </a:r>
            <a:r>
              <a:rPr lang="cs-CZ" sz="3200" dirty="0" smtClean="0"/>
              <a:t> je rovněž autorem databáze Hloubkové útoky, do které jsme přispívali alespoň fotografií</a:t>
            </a:r>
            <a:endParaRPr lang="cs-CZ" dirty="0"/>
          </a:p>
        </p:txBody>
      </p:sp>
      <p:sp>
        <p:nvSpPr>
          <p:cNvPr id="3" name="Zástupný symbol pro obsah 2"/>
          <p:cNvSpPr>
            <a:spLocks noGrp="1"/>
          </p:cNvSpPr>
          <p:nvPr>
            <p:ph sz="quarter" idx="1"/>
          </p:nvPr>
        </p:nvSpPr>
        <p:spPr>
          <a:xfrm>
            <a:off x="457200" y="2857496"/>
            <a:ext cx="7467600" cy="3616456"/>
          </a:xfrm>
        </p:spPr>
        <p:txBody>
          <a:bodyPr/>
          <a:lstStyle/>
          <a:p>
            <a:r>
              <a:rPr lang="cs-CZ" sz="2400" dirty="0" smtClean="0">
                <a:hlinkClick r:id="rId2"/>
              </a:rPr>
              <a:t>http://hloubkari.cz/utoky/</a:t>
            </a:r>
            <a:endParaRPr lang="cs-CZ" sz="2400" dirty="0" smtClean="0"/>
          </a:p>
          <a:p>
            <a:endParaRPr lang="cs-CZ"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14290"/>
            <a:ext cx="8229600" cy="500066"/>
          </a:xfrm>
        </p:spPr>
        <p:txBody>
          <a:bodyPr>
            <a:normAutofit fontScale="90000"/>
          </a:bodyPr>
          <a:lstStyle/>
          <a:p>
            <a:r>
              <a:rPr lang="cs-CZ" b="1" dirty="0" smtClean="0"/>
              <a:t/>
            </a:r>
            <a:br>
              <a:rPr lang="cs-CZ" b="1" dirty="0" smtClean="0"/>
            </a:br>
            <a:endParaRPr lang="cs-CZ" dirty="0"/>
          </a:p>
        </p:txBody>
      </p:sp>
      <p:sp>
        <p:nvSpPr>
          <p:cNvPr id="3" name="Zástupný symbol pro obsah 2"/>
          <p:cNvSpPr>
            <a:spLocks noGrp="1"/>
          </p:cNvSpPr>
          <p:nvPr>
            <p:ph sz="quarter" idx="1"/>
          </p:nvPr>
        </p:nvSpPr>
        <p:spPr>
          <a:xfrm>
            <a:off x="457200" y="285728"/>
            <a:ext cx="8229600" cy="6357982"/>
          </a:xfrm>
        </p:spPr>
        <p:txBody>
          <a:bodyPr>
            <a:normAutofit fontScale="25000" lnSpcReduction="20000"/>
          </a:bodyPr>
          <a:lstStyle/>
          <a:p>
            <a:r>
              <a:rPr lang="cs-CZ" sz="11200" b="1" dirty="0" smtClean="0"/>
              <a:t>Databáze Hloubkové útoky</a:t>
            </a:r>
          </a:p>
          <a:p>
            <a:r>
              <a:rPr lang="cs-CZ" sz="6400" b="1" dirty="0" smtClean="0"/>
              <a:t>Vyhledávání</a:t>
            </a:r>
            <a:r>
              <a:rPr lang="cs-CZ" sz="6400" dirty="0" smtClean="0"/>
              <a:t/>
            </a:r>
            <a:br>
              <a:rPr lang="cs-CZ" sz="6400" dirty="0" smtClean="0"/>
            </a:br>
            <a:r>
              <a:rPr lang="cs-CZ" sz="6400" b="1" dirty="0" smtClean="0"/>
              <a:t>Nápověda:</a:t>
            </a:r>
            <a:r>
              <a:rPr lang="cs-CZ" sz="6400" dirty="0" smtClean="0"/>
              <a:t/>
            </a:r>
            <a:br>
              <a:rPr lang="cs-CZ" sz="6400" dirty="0" smtClean="0"/>
            </a:br>
            <a:r>
              <a:rPr lang="cs-CZ" sz="6400" dirty="0" smtClean="0"/>
              <a:t>Když do pole "Hledat lokalitu" zadáte např. </a:t>
            </a:r>
            <a:r>
              <a:rPr lang="cs-CZ" sz="6400" i="1" dirty="0" smtClean="0"/>
              <a:t>Cer</a:t>
            </a:r>
            <a:r>
              <a:rPr lang="cs-CZ" sz="6400" dirty="0" smtClean="0"/>
              <a:t>, vyhledá se </a:t>
            </a:r>
            <a:r>
              <a:rPr lang="cs-CZ" sz="6400" i="1" dirty="0" err="1" smtClean="0"/>
              <a:t>Cerhenice</a:t>
            </a:r>
            <a:r>
              <a:rPr lang="cs-CZ" sz="6400" dirty="0" smtClean="0"/>
              <a:t> i </a:t>
            </a:r>
            <a:r>
              <a:rPr lang="cs-CZ" sz="6400" i="1" dirty="0" err="1" smtClean="0"/>
              <a:t>Cerhovice</a:t>
            </a:r>
            <a:r>
              <a:rPr lang="cs-CZ" sz="6400" dirty="0" smtClean="0"/>
              <a:t>.</a:t>
            </a:r>
            <a:br>
              <a:rPr lang="cs-CZ" sz="6400" dirty="0" smtClean="0"/>
            </a:br>
            <a:r>
              <a:rPr lang="cs-CZ" sz="6400" dirty="0" smtClean="0"/>
              <a:t>Když do pole "Hledat číslo lokomotivy" zadáte např. </a:t>
            </a:r>
            <a:r>
              <a:rPr lang="cs-CZ" sz="6400" i="1" dirty="0" smtClean="0"/>
              <a:t>34</a:t>
            </a:r>
            <a:r>
              <a:rPr lang="cs-CZ" sz="6400" dirty="0" smtClean="0"/>
              <a:t>, vyhledá se </a:t>
            </a:r>
            <a:r>
              <a:rPr lang="cs-CZ" sz="6400" i="1" dirty="0" smtClean="0"/>
              <a:t>434.238</a:t>
            </a:r>
            <a:r>
              <a:rPr lang="cs-CZ" sz="6400" dirty="0" smtClean="0"/>
              <a:t> i </a:t>
            </a:r>
            <a:r>
              <a:rPr lang="cs-CZ" sz="6400" i="1" dirty="0" smtClean="0"/>
              <a:t>344.604</a:t>
            </a:r>
            <a:r>
              <a:rPr lang="cs-CZ" sz="6400" dirty="0" smtClean="0"/>
              <a:t>. </a:t>
            </a:r>
          </a:p>
          <a:p>
            <a:r>
              <a:rPr lang="cs-CZ" sz="6400" b="1" dirty="0" smtClean="0"/>
              <a:t>Prohlížení</a:t>
            </a:r>
            <a:r>
              <a:rPr lang="cs-CZ" sz="6400" dirty="0" smtClean="0"/>
              <a:t/>
            </a:r>
            <a:br>
              <a:rPr lang="cs-CZ" sz="6400" dirty="0" smtClean="0"/>
            </a:br>
            <a:r>
              <a:rPr lang="cs-CZ" sz="6400" dirty="0" smtClean="0"/>
              <a:t>podle data od do </a:t>
            </a:r>
          </a:p>
          <a:p>
            <a:r>
              <a:rPr lang="cs-CZ" sz="6400" dirty="0" smtClean="0"/>
              <a:t>podle okresu podle kraje podle výtopny podle typu cíle </a:t>
            </a:r>
          </a:p>
          <a:p>
            <a:r>
              <a:rPr lang="cs-CZ" sz="6400" b="1" dirty="0" smtClean="0"/>
              <a:t>Poslední záznamy v databázi:</a:t>
            </a:r>
            <a:r>
              <a:rPr lang="cs-CZ" sz="6400" dirty="0" smtClean="0"/>
              <a:t/>
            </a:r>
            <a:br>
              <a:rPr lang="cs-CZ" sz="6400" dirty="0" smtClean="0"/>
            </a:br>
            <a:r>
              <a:rPr lang="cs-CZ" sz="6400" dirty="0" smtClean="0"/>
              <a:t>Blatná - </a:t>
            </a:r>
            <a:r>
              <a:rPr lang="cs-CZ" sz="6400" dirty="0" err="1" smtClean="0"/>
              <a:t>Kasejovice</a:t>
            </a:r>
            <a:r>
              <a:rPr lang="cs-CZ" sz="6400" dirty="0" smtClean="0"/>
              <a:t> 25. 4. 1945 </a:t>
            </a:r>
            <a:r>
              <a:rPr lang="cs-CZ" sz="6400" dirty="0" smtClean="0">
                <a:hlinkClick r:id="rId2"/>
              </a:rPr>
              <a:t>blog</a:t>
            </a:r>
            <a:r>
              <a:rPr lang="cs-CZ" sz="6400" dirty="0" smtClean="0"/>
              <a:t/>
            </a:r>
            <a:br>
              <a:rPr lang="cs-CZ" sz="6400" dirty="0" smtClean="0"/>
            </a:br>
            <a:r>
              <a:rPr lang="cs-CZ" sz="6400" dirty="0" err="1" smtClean="0"/>
              <a:t>Číčenice</a:t>
            </a:r>
            <a:r>
              <a:rPr lang="cs-CZ" sz="6400" dirty="0" smtClean="0"/>
              <a:t> 25. 4. 1945 </a:t>
            </a:r>
            <a:r>
              <a:rPr lang="cs-CZ" sz="6400" dirty="0" smtClean="0">
                <a:hlinkClick r:id="rId3"/>
              </a:rPr>
              <a:t>blog</a:t>
            </a:r>
            <a:r>
              <a:rPr lang="cs-CZ" sz="6400" dirty="0" smtClean="0"/>
              <a:t/>
            </a:r>
            <a:br>
              <a:rPr lang="cs-CZ" sz="6400" dirty="0" smtClean="0"/>
            </a:br>
            <a:r>
              <a:rPr lang="cs-CZ" sz="6400" dirty="0" err="1" smtClean="0"/>
              <a:t>Praha</a:t>
            </a:r>
            <a:r>
              <a:rPr lang="cs-CZ" sz="6400" dirty="0" smtClean="0"/>
              <a:t>-Uhříněves 25. 4. 1945 </a:t>
            </a:r>
            <a:r>
              <a:rPr lang="cs-CZ" sz="6400" dirty="0" smtClean="0">
                <a:hlinkClick r:id="rId4"/>
              </a:rPr>
              <a:t>blog</a:t>
            </a:r>
            <a:r>
              <a:rPr lang="cs-CZ" sz="6400" dirty="0" smtClean="0"/>
              <a:t/>
            </a:r>
            <a:br>
              <a:rPr lang="cs-CZ" sz="6400" dirty="0" smtClean="0"/>
            </a:br>
            <a:r>
              <a:rPr lang="cs-CZ" sz="6400" dirty="0" err="1" smtClean="0"/>
              <a:t>Nezvěstice</a:t>
            </a:r>
            <a:r>
              <a:rPr lang="cs-CZ" sz="6400" dirty="0" smtClean="0"/>
              <a:t> 24. 4. 1945 </a:t>
            </a:r>
            <a:r>
              <a:rPr lang="cs-CZ" sz="6400" dirty="0" smtClean="0">
                <a:hlinkClick r:id="rId5"/>
              </a:rPr>
              <a:t>blog</a:t>
            </a:r>
            <a:r>
              <a:rPr lang="cs-CZ" sz="6400" dirty="0" smtClean="0"/>
              <a:t/>
            </a:r>
            <a:br>
              <a:rPr lang="cs-CZ" sz="6400" dirty="0" smtClean="0"/>
            </a:br>
            <a:r>
              <a:rPr lang="cs-CZ" sz="6400" dirty="0" err="1" smtClean="0"/>
              <a:t>Nezvěstice</a:t>
            </a:r>
            <a:r>
              <a:rPr lang="cs-CZ" sz="6400" dirty="0" smtClean="0"/>
              <a:t> 23. 2. 1945 </a:t>
            </a:r>
            <a:r>
              <a:rPr lang="cs-CZ" sz="6400" dirty="0" smtClean="0">
                <a:hlinkClick r:id="rId6"/>
              </a:rPr>
              <a:t>blog</a:t>
            </a:r>
            <a:r>
              <a:rPr lang="cs-CZ" sz="6400" dirty="0" smtClean="0"/>
              <a:t/>
            </a:r>
            <a:br>
              <a:rPr lang="cs-CZ" sz="6400" dirty="0" smtClean="0"/>
            </a:br>
            <a:endParaRPr lang="cs-CZ" sz="6400" dirty="0" smtClean="0"/>
          </a:p>
          <a:p>
            <a:r>
              <a:rPr lang="cs-CZ" sz="6400" b="1" dirty="0" smtClean="0"/>
              <a:t>Statistika</a:t>
            </a:r>
            <a:r>
              <a:rPr lang="cs-CZ" sz="6400" dirty="0" smtClean="0"/>
              <a:t> (stav: 29. 04. 2015)</a:t>
            </a:r>
            <a:br>
              <a:rPr lang="cs-CZ" sz="6400" dirty="0" smtClean="0"/>
            </a:br>
            <a:r>
              <a:rPr lang="cs-CZ" sz="6400" dirty="0" smtClean="0"/>
              <a:t>Celkový počet útoků: 556</a:t>
            </a:r>
            <a:br>
              <a:rPr lang="cs-CZ" sz="6400" dirty="0" smtClean="0"/>
            </a:br>
            <a:r>
              <a:rPr lang="cs-CZ" sz="6400" dirty="0" smtClean="0"/>
              <a:t>Celkový počet vyřazených lokomotiv: 521</a:t>
            </a:r>
            <a:br>
              <a:rPr lang="cs-CZ" sz="6400" dirty="0" smtClean="0"/>
            </a:br>
            <a:r>
              <a:rPr lang="cs-CZ" sz="6400" dirty="0" smtClean="0"/>
              <a:t>Kraje podle počtu útoků: Středočeský (184) | Plzeňský (128) | Jihočeský (109) | Jihomoravský (39) | Ústecký (26)</a:t>
            </a:r>
            <a:br>
              <a:rPr lang="cs-CZ" sz="6400" dirty="0" smtClean="0"/>
            </a:br>
            <a:r>
              <a:rPr lang="cs-CZ" sz="6400" dirty="0" smtClean="0"/>
              <a:t>Dny podle počtu vyřazených lokomotiv: 17. 4. 1945 (52) | 4. 5. 1945 (43) | 29. 4. 1945 (33) | 19. 4. 1945 (31) | 11. 4. 1945 (30)</a:t>
            </a:r>
            <a:br>
              <a:rPr lang="cs-CZ" sz="6400" dirty="0" smtClean="0"/>
            </a:br>
            <a:r>
              <a:rPr lang="cs-CZ" sz="6400" dirty="0" smtClean="0"/>
              <a:t>Výtopny podle počtu vyřazených lokomotiv: Plzeň (52) | Tábor (36) | České Budějovice (30) | Zdice (19) | Rakovník (15) </a:t>
            </a:r>
          </a:p>
          <a:p>
            <a:r>
              <a:rPr lang="cs-CZ" sz="6400" dirty="0" smtClean="0"/>
              <a:t>Blog </a:t>
            </a:r>
            <a:r>
              <a:rPr lang="cs-CZ" sz="6400" dirty="0" err="1" smtClean="0"/>
              <a:t>Hloubkaři</a:t>
            </a:r>
            <a:r>
              <a:rPr lang="cs-CZ" sz="6400" dirty="0" smtClean="0"/>
              <a:t> - </a:t>
            </a:r>
            <a:r>
              <a:rPr lang="cs-CZ" sz="6400" dirty="0" smtClean="0">
                <a:hlinkClick r:id="rId7"/>
              </a:rPr>
              <a:t>http://hloubkari.bloguje.cz</a:t>
            </a:r>
            <a:r>
              <a:rPr lang="cs-CZ" sz="6400" dirty="0" smtClean="0"/>
              <a:t/>
            </a:r>
            <a:br>
              <a:rPr lang="cs-CZ" sz="6400" dirty="0" smtClean="0"/>
            </a:br>
            <a:r>
              <a:rPr lang="cs-CZ" sz="6400" dirty="0" smtClean="0"/>
              <a:t>Copyright © Filip </a:t>
            </a:r>
            <a:r>
              <a:rPr lang="cs-CZ" sz="6400" dirty="0" err="1" smtClean="0"/>
              <a:t>Vojtášek</a:t>
            </a:r>
            <a:r>
              <a:rPr lang="cs-CZ" sz="6400" dirty="0" smtClean="0"/>
              <a:t> 2007-2010</a:t>
            </a:r>
            <a:br>
              <a:rPr lang="cs-CZ" sz="6400" dirty="0" smtClean="0"/>
            </a:br>
            <a:r>
              <a:rPr lang="cs-CZ" sz="6400" dirty="0" smtClean="0"/>
              <a:t>E-mail: </a:t>
            </a:r>
            <a:r>
              <a:rPr lang="cs-CZ" sz="6400" dirty="0" err="1" smtClean="0"/>
              <a:t>hloubkari</a:t>
            </a:r>
            <a:r>
              <a:rPr lang="cs-CZ" sz="6400" dirty="0" smtClean="0"/>
              <a:t>[@]seznam.</a:t>
            </a:r>
            <a:r>
              <a:rPr lang="cs-CZ" sz="6400" dirty="0" err="1" smtClean="0"/>
              <a:t>cz</a:t>
            </a:r>
            <a:r>
              <a:rPr lang="cs-CZ" sz="6400" dirty="0" smtClean="0"/>
              <a:t/>
            </a:r>
            <a:br>
              <a:rPr lang="cs-CZ" sz="6400" dirty="0" smtClean="0"/>
            </a:br>
            <a:r>
              <a:rPr lang="cs-CZ" sz="6400" dirty="0" smtClean="0"/>
              <a:t>Poslední aktualizace: 1. 3. 2010</a:t>
            </a:r>
          </a:p>
          <a:p>
            <a:endParaRPr lang="cs-CZ"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68346"/>
          </a:xfrm>
        </p:spPr>
        <p:txBody>
          <a:bodyPr>
            <a:normAutofit/>
          </a:bodyPr>
          <a:lstStyle/>
          <a:p>
            <a:r>
              <a:rPr lang="cs-CZ" sz="2800" dirty="0" smtClean="0"/>
              <a:t>Jak šly dny jeden, po druhém</a:t>
            </a:r>
            <a:endParaRPr lang="cs-CZ" sz="2800" dirty="0"/>
          </a:p>
        </p:txBody>
      </p:sp>
      <p:sp>
        <p:nvSpPr>
          <p:cNvPr id="3" name="Zástupný symbol pro obsah 2"/>
          <p:cNvSpPr>
            <a:spLocks noGrp="1"/>
          </p:cNvSpPr>
          <p:nvPr>
            <p:ph sz="quarter" idx="1"/>
          </p:nvPr>
        </p:nvSpPr>
        <p:spPr>
          <a:xfrm>
            <a:off x="457200" y="1142984"/>
            <a:ext cx="8229600" cy="4983179"/>
          </a:xfrm>
        </p:spPr>
        <p:txBody>
          <a:bodyPr>
            <a:normAutofit fontScale="77500" lnSpcReduction="20000"/>
          </a:bodyPr>
          <a:lstStyle/>
          <a:p>
            <a:r>
              <a:rPr lang="cs-CZ" sz="2200" dirty="0" smtClean="0"/>
              <a:t>4. května se začalo s odstraňováním německých nápisů, mládež s učiteli  Fialou a </a:t>
            </a:r>
            <a:r>
              <a:rPr lang="cs-CZ" sz="2200" dirty="0" err="1" smtClean="0"/>
              <a:t>Zikmundovským</a:t>
            </a:r>
            <a:r>
              <a:rPr lang="cs-CZ" sz="2200" dirty="0" smtClean="0"/>
              <a:t> postavila vysokou májku na sokolském cvičišti s československými stuhami</a:t>
            </a:r>
          </a:p>
          <a:p>
            <a:r>
              <a:rPr lang="cs-CZ" sz="2200" dirty="0" smtClean="0"/>
              <a:t>5. května vzniká Revoluční národní výbor. Němci byli odzbrojeni v </a:t>
            </a:r>
            <a:r>
              <a:rPr lang="cs-CZ" sz="2200" dirty="0" err="1" smtClean="0"/>
              <a:t>retauraci</a:t>
            </a:r>
            <a:r>
              <a:rPr lang="cs-CZ" sz="2200" dirty="0" smtClean="0"/>
              <a:t> Na závisti, ukořistění střeliva, pušek a ručních granátů z vlaku </a:t>
            </a:r>
            <a:r>
              <a:rPr lang="cs-CZ" sz="2200" dirty="0" err="1" smtClean="0"/>
              <a:t>Todtovy</a:t>
            </a:r>
            <a:r>
              <a:rPr lang="cs-CZ" sz="2200" dirty="0" smtClean="0"/>
              <a:t> organizace, opravující most (akci vedl praporčík Josef Bárta), zajištění německých příslušníků, českých </a:t>
            </a:r>
            <a:r>
              <a:rPr lang="cs-CZ" sz="2200" dirty="0" err="1" smtClean="0"/>
              <a:t>zdrádců</a:t>
            </a:r>
            <a:r>
              <a:rPr lang="cs-CZ" sz="2200" dirty="0" smtClean="0"/>
              <a:t> a </a:t>
            </a:r>
            <a:r>
              <a:rPr lang="cs-CZ" sz="2200" dirty="0" err="1" smtClean="0"/>
              <a:t>Vlajkařů</a:t>
            </a:r>
            <a:r>
              <a:rPr lang="cs-CZ" sz="2200" dirty="0" smtClean="0"/>
              <a:t>. Od 5. května nefungovalo zásobování z Prahy, </a:t>
            </a:r>
            <a:r>
              <a:rPr lang="cs-CZ" sz="2200" dirty="0" err="1" smtClean="0"/>
              <a:t>źajišťoval</a:t>
            </a:r>
            <a:r>
              <a:rPr lang="cs-CZ" sz="2200" dirty="0" smtClean="0"/>
              <a:t> je Revoluční národní výbor. </a:t>
            </a:r>
          </a:p>
          <a:p>
            <a:r>
              <a:rPr lang="cs-CZ" sz="2200" dirty="0" smtClean="0"/>
              <a:t>Podle směrnic podzemního hnutí Za svobodu a vojenské ilegální organizace Trávnice převzal veškerou moc v Horních </a:t>
            </a:r>
            <a:r>
              <a:rPr lang="cs-CZ" sz="2200" dirty="0" err="1" smtClean="0"/>
              <a:t>Mokropsích</a:t>
            </a:r>
            <a:r>
              <a:rPr lang="cs-CZ" sz="2200" dirty="0" smtClean="0"/>
              <a:t> Revoluční národní výbor.</a:t>
            </a:r>
          </a:p>
          <a:p>
            <a:r>
              <a:rPr lang="cs-CZ" sz="2200" dirty="0" smtClean="0"/>
              <a:t>6. května byli povoláni všichni schopní občané do služby. V horní části  </a:t>
            </a:r>
            <a:r>
              <a:rPr lang="cs-CZ" sz="2200" dirty="0" err="1" smtClean="0"/>
              <a:t>Všenor</a:t>
            </a:r>
            <a:r>
              <a:rPr lang="cs-CZ" sz="2200" dirty="0" smtClean="0"/>
              <a:t>, na rozcestí Jíloviště-</a:t>
            </a:r>
            <a:r>
              <a:rPr lang="cs-CZ" sz="2200" dirty="0" err="1" smtClean="0"/>
              <a:t>Klinec</a:t>
            </a:r>
            <a:r>
              <a:rPr lang="cs-CZ" sz="2200" dirty="0" smtClean="0"/>
              <a:t>, byly vytvořeny zátarasy ze stromů a kulometné hnízdo. Hlídkovalo se na dalších místech, ve škole zasedal Revoluční  výbor. Stráže se střídaly po 24 hodinách. Vlasovci pochodují přes Dobřichovice a </a:t>
            </a:r>
            <a:r>
              <a:rPr lang="cs-CZ" sz="2200" dirty="0" err="1" smtClean="0"/>
              <a:t>Vráž</a:t>
            </a:r>
            <a:r>
              <a:rPr lang="cs-CZ" sz="2200" dirty="0" smtClean="0"/>
              <a:t> na pomoc Praze. Zbraslav je v moci jednotek SS, které směřují na </a:t>
            </a:r>
            <a:r>
              <a:rPr lang="cs-CZ" sz="2200" dirty="0" err="1" smtClean="0"/>
              <a:t>Radotín</a:t>
            </a:r>
            <a:r>
              <a:rPr lang="cs-CZ" sz="2200" dirty="0" smtClean="0"/>
              <a:t>. Členové Hasičského sboru </a:t>
            </a:r>
            <a:r>
              <a:rPr lang="cs-CZ" sz="2200" dirty="0" err="1" smtClean="0"/>
              <a:t>Všenor</a:t>
            </a:r>
            <a:r>
              <a:rPr lang="cs-CZ" sz="2200" dirty="0" smtClean="0"/>
              <a:t> poslechli výzvy československého rozhlasu a zapojili se do vojenské strážní služby, byli na barikádách, včetně starosty obce </a:t>
            </a:r>
            <a:r>
              <a:rPr lang="cs-CZ" sz="2200" dirty="0" err="1" smtClean="0"/>
              <a:t>Všenory</a:t>
            </a:r>
            <a:r>
              <a:rPr lang="cs-CZ" sz="2200" dirty="0" smtClean="0"/>
              <a:t>, Antonína Petráka.</a:t>
            </a:r>
          </a:p>
          <a:p>
            <a:r>
              <a:rPr lang="cs-CZ" sz="2200" dirty="0" smtClean="0"/>
              <a:t>7. května se objevilo v Horních </a:t>
            </a:r>
            <a:r>
              <a:rPr lang="cs-CZ" sz="2200" dirty="0" err="1" smtClean="0"/>
              <a:t>Mokropsích</a:t>
            </a:r>
            <a:r>
              <a:rPr lang="cs-CZ" sz="2200" dirty="0" smtClean="0"/>
              <a:t> několik partyzánů. K Vlasovcům do Dobřichovic byla poslána žádost o automatické zbraně nebo několik mužů.  Přišlo 6 Vlasovců, kteří pak drželi hlídky u Jíloviště. </a:t>
            </a:r>
          </a:p>
          <a:p>
            <a:endParaRPr lang="cs-CZ" sz="2200" dirty="0" smtClean="0"/>
          </a:p>
          <a:p>
            <a:endParaRPr lang="cs-CZ" sz="2200" dirty="0" smtClean="0"/>
          </a:p>
          <a:p>
            <a:endParaRPr lang="cs-CZ" dirty="0" smtClean="0"/>
          </a:p>
          <a:p>
            <a:endParaRPr lang="cs-CZ"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Jak šly dny jeden, po druhém</a:t>
            </a:r>
            <a:endParaRPr lang="cs-CZ" sz="2800" dirty="0"/>
          </a:p>
        </p:txBody>
      </p:sp>
      <p:sp>
        <p:nvSpPr>
          <p:cNvPr id="3" name="Zástupný symbol pro obsah 2"/>
          <p:cNvSpPr>
            <a:spLocks noGrp="1"/>
          </p:cNvSpPr>
          <p:nvPr>
            <p:ph sz="quarter" idx="1"/>
          </p:nvPr>
        </p:nvSpPr>
        <p:spPr/>
        <p:txBody>
          <a:bodyPr>
            <a:noAutofit/>
          </a:bodyPr>
          <a:lstStyle/>
          <a:p>
            <a:pPr algn="just"/>
            <a:r>
              <a:rPr lang="cs-CZ" sz="2000" dirty="0" smtClean="0"/>
              <a:t>8.května byl na hlídce zastřelen na okraji Horních Mokropes František Másílko. </a:t>
            </a:r>
          </a:p>
          <a:p>
            <a:pPr algn="just"/>
            <a:r>
              <a:rPr lang="cs-CZ" sz="2000" dirty="0" smtClean="0"/>
              <a:t>10. května byl noční hlídkou při přestřelce zastřelen německý voják </a:t>
            </a:r>
            <a:r>
              <a:rPr lang="cs-CZ" sz="2000" dirty="0" err="1" smtClean="0"/>
              <a:t>Franz</a:t>
            </a:r>
            <a:r>
              <a:rPr lang="cs-CZ" sz="2000" dirty="0" smtClean="0"/>
              <a:t> </a:t>
            </a:r>
            <a:r>
              <a:rPr lang="cs-CZ" sz="2000" dirty="0" err="1" smtClean="0"/>
              <a:t>Pisinger</a:t>
            </a:r>
            <a:r>
              <a:rPr lang="cs-CZ" sz="2000" dirty="0" smtClean="0"/>
              <a:t>. Došlo k přestřelce u železničního mostu. Němečtí vojáci chtěli přejít most.  Těžce raněn do plic  Vladimír </a:t>
            </a:r>
            <a:r>
              <a:rPr lang="cs-CZ" sz="2000" dirty="0" err="1" smtClean="0"/>
              <a:t>Schön</a:t>
            </a:r>
            <a:r>
              <a:rPr lang="cs-CZ" sz="2000" dirty="0" smtClean="0"/>
              <a:t> a lehce Karel Mlejnek. Jeden německý voják byl zastřelen hlídkou z Dolních Mokropes. </a:t>
            </a:r>
          </a:p>
          <a:p>
            <a:pPr algn="just"/>
            <a:r>
              <a:rPr lang="cs-CZ" sz="2000" dirty="0" smtClean="0"/>
              <a:t>Celkem bylo v těchto dnech zajato 186 důstojníků a vojínů německé armády, kteří byli předáni  velitelství  v Dobřichovicích.</a:t>
            </a:r>
          </a:p>
          <a:p>
            <a:r>
              <a:rPr lang="cs-CZ" sz="2000" dirty="0" smtClean="0"/>
              <a:t>12. května přišli první příslušníci Rudé armády v Horních </a:t>
            </a:r>
            <a:r>
              <a:rPr lang="cs-CZ" sz="2000" dirty="0" err="1" smtClean="0"/>
              <a:t>Mokropsích</a:t>
            </a:r>
            <a:r>
              <a:rPr lang="cs-CZ" sz="2000" dirty="0" smtClean="0"/>
              <a:t>. Konal se pohřeb Květoslava </a:t>
            </a:r>
            <a:r>
              <a:rPr lang="cs-CZ" sz="2000" dirty="0" err="1" smtClean="0"/>
              <a:t>Mašity</a:t>
            </a:r>
            <a:r>
              <a:rPr lang="cs-CZ" sz="2000" dirty="0" smtClean="0"/>
              <a:t>. Výslech internovaných osob držených na zastávce </a:t>
            </a:r>
            <a:r>
              <a:rPr lang="cs-CZ" sz="2000" dirty="0" err="1" smtClean="0"/>
              <a:t>Všenory</a:t>
            </a:r>
            <a:r>
              <a:rPr lang="cs-CZ" sz="2000" dirty="0" smtClean="0"/>
              <a:t>. Při pokusu o vloupání v Chaloupkách byl zastřelen jeden příslušník </a:t>
            </a:r>
            <a:r>
              <a:rPr lang="cs-CZ" sz="2000" dirty="0" err="1" smtClean="0"/>
              <a:t>Hittlerjugend</a:t>
            </a:r>
            <a:r>
              <a:rPr lang="cs-CZ" sz="2000" dirty="0" smtClean="0"/>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7467600" cy="1417638"/>
          </a:xfrm>
        </p:spPr>
        <p:txBody>
          <a:bodyPr>
            <a:normAutofit/>
          </a:bodyPr>
          <a:lstStyle/>
          <a:p>
            <a:r>
              <a:rPr lang="cs-CZ" sz="2800" dirty="0" smtClean="0"/>
              <a:t>Květnové dny 1945 ve </a:t>
            </a:r>
            <a:r>
              <a:rPr lang="cs-CZ" sz="2800" dirty="0" err="1" smtClean="0"/>
              <a:t>Všenorech</a:t>
            </a:r>
            <a:r>
              <a:rPr lang="cs-CZ" sz="2800" dirty="0" smtClean="0"/>
              <a:t/>
            </a:r>
            <a:br>
              <a:rPr lang="cs-CZ" sz="2800" dirty="0" smtClean="0"/>
            </a:br>
            <a:r>
              <a:rPr lang="cs-CZ" sz="2400" dirty="0" smtClean="0"/>
              <a:t>Barikáda před domem </a:t>
            </a:r>
            <a:r>
              <a:rPr lang="cs-CZ" sz="2400" dirty="0" err="1" smtClean="0"/>
              <a:t>Hojerů</a:t>
            </a:r>
            <a:r>
              <a:rPr lang="cs-CZ" sz="2400" dirty="0" smtClean="0"/>
              <a:t/>
            </a:r>
            <a:br>
              <a:rPr lang="cs-CZ" sz="2400" dirty="0" smtClean="0"/>
            </a:br>
            <a:r>
              <a:rPr lang="cs-CZ" sz="2400" dirty="0" smtClean="0"/>
              <a:t>květen 1945</a:t>
            </a:r>
            <a:endParaRPr lang="cs-CZ" sz="2400" dirty="0"/>
          </a:p>
        </p:txBody>
      </p:sp>
      <p:pic>
        <p:nvPicPr>
          <p:cNvPr id="5" name="Zástupný symbol pro obsah 4" descr="Barikada_Vsenory_1945_Hojeruv_dum.jpg"/>
          <p:cNvPicPr>
            <a:picLocks noGrp="1" noChangeAspect="1"/>
          </p:cNvPicPr>
          <p:nvPr>
            <p:ph sz="quarter" idx="1"/>
          </p:nvPr>
        </p:nvPicPr>
        <p:blipFill>
          <a:blip r:embed="rId2" cstate="print"/>
          <a:stretch>
            <a:fillRect/>
          </a:stretch>
        </p:blipFill>
        <p:spPr>
          <a:xfrm>
            <a:off x="2071670" y="1600199"/>
            <a:ext cx="4929222" cy="5242231"/>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Jak šly dny jeden, po druhém</a:t>
            </a:r>
            <a:endParaRPr lang="cs-CZ" sz="2800" dirty="0"/>
          </a:p>
        </p:txBody>
      </p:sp>
      <p:sp>
        <p:nvSpPr>
          <p:cNvPr id="3" name="Zástupný symbol pro obsah 2"/>
          <p:cNvSpPr>
            <a:spLocks noGrp="1"/>
          </p:cNvSpPr>
          <p:nvPr>
            <p:ph sz="quarter" idx="1"/>
          </p:nvPr>
        </p:nvSpPr>
        <p:spPr/>
        <p:txBody>
          <a:bodyPr>
            <a:normAutofit/>
          </a:bodyPr>
          <a:lstStyle/>
          <a:p>
            <a:pPr algn="just"/>
            <a:r>
              <a:rPr lang="cs-CZ" sz="2800" dirty="0" smtClean="0"/>
              <a:t>13.května byl v noci  nešťastnou náhodou zastřelen </a:t>
            </a:r>
            <a:r>
              <a:rPr lang="cs-CZ" sz="2800" dirty="0" err="1" smtClean="0"/>
              <a:t>Aleksej</a:t>
            </a:r>
            <a:r>
              <a:rPr lang="cs-CZ" sz="2800" dirty="0" smtClean="0"/>
              <a:t> Petrovič </a:t>
            </a:r>
            <a:r>
              <a:rPr lang="cs-CZ" sz="2800" dirty="0" err="1" smtClean="0"/>
              <a:t>Serdjukov</a:t>
            </a:r>
            <a:r>
              <a:rPr lang="cs-CZ" sz="2800" dirty="0" smtClean="0"/>
              <a:t>. Na pozvání našeho vojenského vedení přišlo do obce několik vojáků Rudé armády, aby pomohli zabránit v průchodu vojákům SS, pohybujícím se podél státní silnice. Byli zajati dva němečtí důstojníci a převzati Sovětskou armádou. Zajištění Němci a kolaboranti byli umístěni v hotelu Na Závisti a na železniční zastávce. Byl proveden soupis nepřátelského majetku.</a:t>
            </a:r>
          </a:p>
          <a:p>
            <a:endParaRPr lang="cs-CZ"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Zmínili jsme se o vojenské skupině </a:t>
            </a:r>
            <a:br>
              <a:rPr lang="cs-CZ" dirty="0" smtClean="0"/>
            </a:br>
            <a:r>
              <a:rPr lang="cs-CZ" dirty="0" smtClean="0"/>
              <a:t>RG  Trávnice </a:t>
            </a:r>
            <a:endParaRPr lang="cs-CZ" dirty="0"/>
          </a:p>
        </p:txBody>
      </p:sp>
      <p:sp>
        <p:nvSpPr>
          <p:cNvPr id="3" name="Zástupný symbol pro obsah 2"/>
          <p:cNvSpPr>
            <a:spLocks noGrp="1"/>
          </p:cNvSpPr>
          <p:nvPr>
            <p:ph sz="quarter" idx="1"/>
          </p:nvPr>
        </p:nvSpPr>
        <p:spPr/>
        <p:txBody>
          <a:bodyPr/>
          <a:lstStyle/>
          <a:p>
            <a:endParaRPr lang="cs-CZ" dirty="0" smtClean="0"/>
          </a:p>
          <a:p>
            <a:r>
              <a:rPr lang="cs-CZ" dirty="0" smtClean="0"/>
              <a:t>Bedřich Homolka, dlouholetý starosta Horních Mokropes, dostal Pochvalné uznání za obětavé a statečné chování v boji za osvobození Prahy ve dnech 5. – 9. května 1945.</a:t>
            </a:r>
            <a:endParaRPr lang="cs-CZ"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027" name="Picture 3"/>
          <p:cNvPicPr>
            <a:picLocks noGrp="1" noChangeAspect="1" noChangeArrowheads="1"/>
          </p:cNvPicPr>
          <p:nvPr>
            <p:ph sz="quarter" idx="1"/>
          </p:nvPr>
        </p:nvPicPr>
        <p:blipFill>
          <a:blip r:embed="rId2" cstate="print"/>
          <a:srcRect/>
          <a:stretch>
            <a:fillRect/>
          </a:stretch>
        </p:blipFill>
        <p:spPr bwMode="auto">
          <a:xfrm>
            <a:off x="1275452" y="214290"/>
            <a:ext cx="6593096" cy="62865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Revoluční národní výbory </a:t>
            </a:r>
            <a:br>
              <a:rPr lang="cs-CZ" dirty="0" smtClean="0"/>
            </a:br>
            <a:r>
              <a:rPr lang="cs-CZ" dirty="0" smtClean="0"/>
              <a:t>v našich obcích</a:t>
            </a:r>
            <a:endParaRPr lang="cs-CZ" dirty="0"/>
          </a:p>
        </p:txBody>
      </p:sp>
      <p:sp>
        <p:nvSpPr>
          <p:cNvPr id="3" name="Zástupný symbol pro obsah 2"/>
          <p:cNvSpPr>
            <a:spLocks noGrp="1"/>
          </p:cNvSpPr>
          <p:nvPr>
            <p:ph sz="quarter" idx="1"/>
          </p:nvPr>
        </p:nvSpPr>
        <p:spPr/>
        <p:txBody>
          <a:bodyPr/>
          <a:lstStyle/>
          <a:p>
            <a:endParaRPr lang="cs-CZ"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Členové Revolučního národního výboru v Horních </a:t>
            </a:r>
            <a:r>
              <a:rPr lang="cs-CZ" sz="2800" dirty="0" err="1" smtClean="0"/>
              <a:t>Mokropsích</a:t>
            </a:r>
            <a:r>
              <a:rPr lang="cs-CZ" sz="2800" dirty="0" smtClean="0"/>
              <a:t> </a:t>
            </a:r>
            <a:endParaRPr lang="cs-CZ" sz="2800" dirty="0"/>
          </a:p>
        </p:txBody>
      </p:sp>
      <p:pic>
        <p:nvPicPr>
          <p:cNvPr id="9218" name="Picture 2"/>
          <p:cNvPicPr>
            <a:picLocks noGrp="1" noChangeAspect="1" noChangeArrowheads="1"/>
          </p:cNvPicPr>
          <p:nvPr>
            <p:ph sz="quarter" idx="1"/>
          </p:nvPr>
        </p:nvPicPr>
        <p:blipFill>
          <a:blip r:embed="rId2" cstate="print"/>
          <a:stretch>
            <a:fillRect/>
          </a:stretch>
        </p:blipFill>
        <p:spPr bwMode="auto">
          <a:xfrm>
            <a:off x="571472" y="1600200"/>
            <a:ext cx="7572428" cy="50435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l"/>
            <a:r>
              <a:rPr lang="cs-CZ" sz="2800" dirty="0" smtClean="0"/>
              <a:t>Předsedou se stal Bedřich </a:t>
            </a:r>
            <a:r>
              <a:rPr lang="cs-CZ" sz="2800" dirty="0" err="1" smtClean="0"/>
              <a:t>Remek</a:t>
            </a:r>
            <a:r>
              <a:rPr lang="cs-CZ" sz="2800" dirty="0" smtClean="0"/>
              <a:t>, bankovní úředník</a:t>
            </a:r>
            <a:br>
              <a:rPr lang="cs-CZ" sz="2800" dirty="0" smtClean="0"/>
            </a:br>
            <a:r>
              <a:rPr lang="cs-CZ" sz="2800" dirty="0" smtClean="0"/>
              <a:t>členové RNV : </a:t>
            </a:r>
            <a:endParaRPr lang="cs-CZ" sz="2800" dirty="0"/>
          </a:p>
        </p:txBody>
      </p:sp>
      <p:pic>
        <p:nvPicPr>
          <p:cNvPr id="10242" name="Picture 2"/>
          <p:cNvPicPr>
            <a:picLocks noGrp="1" noChangeAspect="1" noChangeArrowheads="1"/>
          </p:cNvPicPr>
          <p:nvPr>
            <p:ph sz="quarter" idx="1"/>
          </p:nvPr>
        </p:nvPicPr>
        <p:blipFill>
          <a:blip r:embed="rId2"/>
          <a:stretch>
            <a:fillRect/>
          </a:stretch>
        </p:blipFill>
        <p:spPr bwMode="auto">
          <a:xfrm>
            <a:off x="428596" y="1500174"/>
            <a:ext cx="7715304" cy="49736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Členové Revolučního národního výboru </a:t>
            </a:r>
            <a:r>
              <a:rPr lang="cs-CZ" dirty="0" err="1" smtClean="0"/>
              <a:t>Všenory</a:t>
            </a:r>
            <a:endParaRPr lang="cs-CZ" dirty="0"/>
          </a:p>
        </p:txBody>
      </p:sp>
      <p:pic>
        <p:nvPicPr>
          <p:cNvPr id="4" name="Zástupný symbol pro obsah 3" descr="revolucninarodnivyborvsenory1945.jpg"/>
          <p:cNvPicPr>
            <a:picLocks noGrp="1" noChangeAspect="1"/>
          </p:cNvPicPr>
          <p:nvPr>
            <p:ph sz="quarter" idx="1"/>
          </p:nvPr>
        </p:nvPicPr>
        <p:blipFill>
          <a:blip r:embed="rId2"/>
          <a:stretch>
            <a:fillRect/>
          </a:stretch>
        </p:blipFill>
        <p:spPr>
          <a:xfrm rot="5400000">
            <a:off x="1924718" y="289803"/>
            <a:ext cx="4688839" cy="7395333"/>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A  Revoluční národní výbor ve </a:t>
            </a:r>
            <a:r>
              <a:rPr lang="cs-CZ" sz="2800" dirty="0" err="1" smtClean="0"/>
              <a:t>Všenorech</a:t>
            </a:r>
            <a:endParaRPr lang="cs-CZ" sz="2800" dirty="0"/>
          </a:p>
        </p:txBody>
      </p:sp>
      <p:pic>
        <p:nvPicPr>
          <p:cNvPr id="2050" name="Picture 2"/>
          <p:cNvPicPr>
            <a:picLocks noGrp="1" noChangeAspect="1" noChangeArrowheads="1"/>
          </p:cNvPicPr>
          <p:nvPr>
            <p:ph sz="quarter" idx="1"/>
          </p:nvPr>
        </p:nvPicPr>
        <p:blipFill>
          <a:blip r:embed="rId2"/>
          <a:srcRect/>
          <a:stretch>
            <a:fillRect/>
          </a:stretch>
        </p:blipFill>
        <p:spPr bwMode="auto">
          <a:xfrm>
            <a:off x="457200" y="1500174"/>
            <a:ext cx="8229600" cy="39889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00042"/>
            <a:ext cx="7467600" cy="1857388"/>
          </a:xfrm>
        </p:spPr>
        <p:txBody>
          <a:bodyPr>
            <a:normAutofit fontScale="90000"/>
          </a:bodyPr>
          <a:lstStyle/>
          <a:p>
            <a:r>
              <a:rPr lang="cs-CZ" dirty="0" smtClean="0"/>
              <a:t/>
            </a:r>
            <a:br>
              <a:rPr lang="cs-CZ" dirty="0" smtClean="0"/>
            </a:br>
            <a:r>
              <a:rPr lang="cs-CZ" dirty="0" smtClean="0"/>
              <a:t/>
            </a:r>
            <a:br>
              <a:rPr lang="cs-CZ" dirty="0" smtClean="0"/>
            </a:br>
            <a:r>
              <a:rPr lang="cs-CZ" dirty="0" smtClean="0"/>
              <a:t>V kronikách jsou uvedeny přehledy vězněných, zahynulých občanů, vojáků. Připomeneme tři z nich.</a:t>
            </a:r>
            <a:endParaRPr lang="cs-CZ" dirty="0"/>
          </a:p>
        </p:txBody>
      </p:sp>
      <p:sp>
        <p:nvSpPr>
          <p:cNvPr id="3" name="Zástupný symbol pro obsah 2"/>
          <p:cNvSpPr>
            <a:spLocks noGrp="1"/>
          </p:cNvSpPr>
          <p:nvPr>
            <p:ph sz="quarter" idx="1"/>
          </p:nvPr>
        </p:nvSpPr>
        <p:spPr>
          <a:xfrm>
            <a:off x="457200" y="785794"/>
            <a:ext cx="7467600" cy="5688158"/>
          </a:xfrm>
        </p:spPr>
        <p:txBody>
          <a:bodyPr/>
          <a:lstStyle/>
          <a:p>
            <a:endParaRPr lang="cs-CZ"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282" y="214290"/>
            <a:ext cx="8229600" cy="1143008"/>
          </a:xfrm>
        </p:spPr>
        <p:txBody>
          <a:bodyPr>
            <a:noAutofit/>
          </a:bodyPr>
          <a:lstStyle/>
          <a:p>
            <a:pPr algn="just"/>
            <a:r>
              <a:rPr lang="cs-CZ" sz="1600" b="1" dirty="0" smtClean="0"/>
              <a:t>13.května byl nešťastnou náhodou zastřelen příslušník Rudé armády nad </a:t>
            </a:r>
            <a:r>
              <a:rPr lang="cs-CZ" sz="1600" b="1" dirty="0" err="1" smtClean="0"/>
              <a:t>všenorským</a:t>
            </a:r>
            <a:r>
              <a:rPr lang="cs-CZ" sz="1600" b="1" dirty="0" smtClean="0"/>
              <a:t> nádražím, </a:t>
            </a:r>
            <a:r>
              <a:rPr lang="cs-CZ" sz="1600" b="1" dirty="0" err="1" smtClean="0"/>
              <a:t>Aleksej</a:t>
            </a:r>
            <a:r>
              <a:rPr lang="cs-CZ" sz="1600" b="1" dirty="0" smtClean="0"/>
              <a:t> Petrovič </a:t>
            </a:r>
            <a:r>
              <a:rPr lang="cs-CZ" sz="1600" b="1" dirty="0" err="1" smtClean="0"/>
              <a:t>Serdjukov</a:t>
            </a:r>
            <a:r>
              <a:rPr lang="cs-CZ" sz="1600" b="1" dirty="0" smtClean="0"/>
              <a:t> ve věku 28 let,  jedním z členů mokropeské hlídky.       Jeho hrob na hřbitově v Horních </a:t>
            </a:r>
            <a:r>
              <a:rPr lang="cs-CZ" sz="1600" b="1" dirty="0" err="1" smtClean="0"/>
              <a:t>Mokropsích</a:t>
            </a:r>
            <a:r>
              <a:rPr lang="cs-CZ" sz="1600" b="1" dirty="0" smtClean="0"/>
              <a:t>. Je vidět obrys  dvou samopalů, které zmizely. </a:t>
            </a:r>
            <a:endParaRPr lang="cs-CZ" sz="1600" dirty="0"/>
          </a:p>
        </p:txBody>
      </p:sp>
      <p:pic>
        <p:nvPicPr>
          <p:cNvPr id="4" name="Zástupný symbol pro obsah 3" descr="hrobsovětskéhovojákavšenory.jpg"/>
          <p:cNvPicPr>
            <a:picLocks noGrp="1" noChangeAspect="1"/>
          </p:cNvPicPr>
          <p:nvPr>
            <p:ph sz="quarter" idx="1"/>
          </p:nvPr>
        </p:nvPicPr>
        <p:blipFill>
          <a:blip r:embed="rId2"/>
          <a:stretch>
            <a:fillRect/>
          </a:stretch>
        </p:blipFill>
        <p:spPr>
          <a:xfrm>
            <a:off x="2285983" y="1571612"/>
            <a:ext cx="4357719" cy="5072098"/>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Co předcházelo ukončení druhé světové války – z kronik vybrala Eva </a:t>
            </a:r>
            <a:r>
              <a:rPr lang="cs-CZ" sz="2800" dirty="0" err="1" smtClean="0"/>
              <a:t>Tomisová</a:t>
            </a:r>
            <a:endParaRPr lang="cs-CZ" sz="2800" dirty="0"/>
          </a:p>
        </p:txBody>
      </p:sp>
      <p:sp>
        <p:nvSpPr>
          <p:cNvPr id="3" name="Zástupný symbol pro obsah 2"/>
          <p:cNvSpPr>
            <a:spLocks noGrp="1"/>
          </p:cNvSpPr>
          <p:nvPr>
            <p:ph sz="quarter" idx="1"/>
          </p:nvPr>
        </p:nvSpPr>
        <p:spPr/>
        <p:txBody>
          <a:bodyPr>
            <a:normAutofit lnSpcReduction="10000"/>
          </a:bodyPr>
          <a:lstStyle/>
          <a:p>
            <a:pPr algn="just"/>
            <a:r>
              <a:rPr lang="cs-CZ" sz="2800" dirty="0" smtClean="0"/>
              <a:t>Vážení přátelé, jsem ráda, že mohu maličko přispět k dnešnímu vzpomínání. Z kronik, které jsou k dispozici, jsem si vybrala kroniku školní, protože ta mě, jako kantorku nejvíce zajímala.</a:t>
            </a:r>
          </a:p>
          <a:p>
            <a:pPr algn="just"/>
            <a:r>
              <a:rPr lang="cs-CZ" sz="2800" dirty="0" smtClean="0"/>
              <a:t>Navazuji  na odborný pohled pana archiváře a pokusím se vás zavést svým pohledem do všedních dnů válečných let  tak,  jak jsem je našla v kronice .</a:t>
            </a:r>
          </a:p>
          <a:p>
            <a:pPr algn="just"/>
            <a:r>
              <a:rPr lang="cs-CZ" sz="2800" dirty="0" smtClean="0"/>
              <a:t>Co dělali rodiče dětí v těchto těžkých letech ?  Odpověď je v následující ukázce : </a:t>
            </a:r>
          </a:p>
          <a:p>
            <a:endParaRPr lang="cs-CZ" sz="28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Pomník </a:t>
            </a:r>
            <a:r>
              <a:rPr lang="cs-CZ" sz="2800" dirty="0" err="1" smtClean="0"/>
              <a:t>Alekseje</a:t>
            </a:r>
            <a:r>
              <a:rPr lang="cs-CZ" sz="2800" dirty="0" smtClean="0"/>
              <a:t> Petroviče </a:t>
            </a:r>
            <a:r>
              <a:rPr lang="cs-CZ" sz="2800" dirty="0" err="1" smtClean="0"/>
              <a:t>Serdjukova</a:t>
            </a:r>
            <a:r>
              <a:rPr lang="cs-CZ" sz="2800" dirty="0" smtClean="0"/>
              <a:t> nad nádražím ve </a:t>
            </a:r>
            <a:r>
              <a:rPr lang="cs-CZ" sz="2800" dirty="0" err="1" smtClean="0"/>
              <a:t>Všenorech</a:t>
            </a:r>
            <a:endParaRPr lang="cs-CZ" sz="2800" dirty="0"/>
          </a:p>
        </p:txBody>
      </p:sp>
      <p:pic>
        <p:nvPicPr>
          <p:cNvPr id="6" name="Zástupný symbol pro obsah 5" descr="IMG_0870.JPG"/>
          <p:cNvPicPr>
            <a:picLocks noGrp="1" noChangeAspect="1"/>
          </p:cNvPicPr>
          <p:nvPr>
            <p:ph sz="quarter" idx="1"/>
          </p:nvPr>
        </p:nvPicPr>
        <p:blipFill>
          <a:blip r:embed="rId2" cstate="print"/>
          <a:stretch>
            <a:fillRect/>
          </a:stretch>
        </p:blipFill>
        <p:spPr>
          <a:xfrm>
            <a:off x="457200" y="1941080"/>
            <a:ext cx="7467600" cy="4191864"/>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000" dirty="0" smtClean="0"/>
              <a:t>Květoslav </a:t>
            </a:r>
            <a:r>
              <a:rPr lang="cs-CZ" sz="2000" dirty="0" err="1" smtClean="0"/>
              <a:t>Mašita</a:t>
            </a:r>
            <a:r>
              <a:rPr lang="cs-CZ" sz="2000" dirty="0" smtClean="0"/>
              <a:t> ze </a:t>
            </a:r>
            <a:r>
              <a:rPr lang="cs-CZ" sz="2000" dirty="0" err="1" smtClean="0"/>
              <a:t>Všenor</a:t>
            </a:r>
            <a:r>
              <a:rPr lang="cs-CZ" sz="2000" dirty="0" smtClean="0"/>
              <a:t>, padl při obraně vlasti v pouhých 18 letech dne 7. května 1945</a:t>
            </a:r>
            <a:endParaRPr lang="cs-CZ" sz="2000" dirty="0"/>
          </a:p>
        </p:txBody>
      </p:sp>
      <p:pic>
        <p:nvPicPr>
          <p:cNvPr id="4" name="Zástupný symbol pro obsah 3" descr="IMG_0575.JPG"/>
          <p:cNvPicPr>
            <a:picLocks noGrp="1" noChangeAspect="1"/>
          </p:cNvPicPr>
          <p:nvPr>
            <p:ph sz="quarter" idx="1"/>
          </p:nvPr>
        </p:nvPicPr>
        <p:blipFill>
          <a:blip r:embed="rId2" cstate="print"/>
          <a:stretch>
            <a:fillRect/>
          </a:stretch>
        </p:blipFill>
        <p:spPr>
          <a:xfrm>
            <a:off x="941916" y="1600200"/>
            <a:ext cx="6498167" cy="4873625"/>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1100" dirty="0" smtClean="0"/>
              <a:t/>
            </a:r>
            <a:br>
              <a:rPr lang="cs-CZ" sz="1100" dirty="0" smtClean="0"/>
            </a:br>
            <a:r>
              <a:rPr lang="cs-CZ" sz="1100" dirty="0" smtClean="0"/>
              <a:t/>
            </a:r>
            <a:br>
              <a:rPr lang="cs-CZ" sz="1100" dirty="0" smtClean="0"/>
            </a:br>
            <a:r>
              <a:rPr lang="cs-CZ" sz="1100" dirty="0" smtClean="0"/>
              <a:t/>
            </a:r>
            <a:br>
              <a:rPr lang="cs-CZ" sz="1100" dirty="0" smtClean="0"/>
            </a:br>
            <a:r>
              <a:rPr lang="cs-CZ" sz="1100" dirty="0" smtClean="0"/>
              <a:t/>
            </a:r>
            <a:br>
              <a:rPr lang="cs-CZ" sz="1100" dirty="0" smtClean="0"/>
            </a:br>
            <a:r>
              <a:rPr lang="cs-CZ" sz="1100" dirty="0" smtClean="0"/>
              <a:t> </a:t>
            </a:r>
            <a:br>
              <a:rPr lang="cs-CZ" sz="1100" dirty="0" smtClean="0"/>
            </a:br>
            <a:r>
              <a:rPr lang="cs-CZ" dirty="0" smtClean="0"/>
              <a:t> </a:t>
            </a:r>
            <a:br>
              <a:rPr lang="cs-CZ" dirty="0" smtClean="0"/>
            </a:br>
            <a:r>
              <a:rPr lang="cs-CZ" dirty="0" smtClean="0"/>
              <a:t/>
            </a:r>
            <a:br>
              <a:rPr lang="cs-CZ" dirty="0" smtClean="0"/>
            </a:br>
            <a:r>
              <a:rPr lang="cs-CZ" sz="2700" dirty="0" smtClean="0"/>
              <a:t>Vzpomínka Marty </a:t>
            </a:r>
            <a:r>
              <a:rPr lang="cs-CZ" sz="2700" dirty="0" err="1" smtClean="0"/>
              <a:t>Mašitové</a:t>
            </a:r>
            <a:r>
              <a:rPr lang="cs-CZ" sz="2700" dirty="0" smtClean="0"/>
              <a:t> – Eliášové, sestry Květoslava </a:t>
            </a:r>
            <a:r>
              <a:rPr lang="cs-CZ" sz="2700" dirty="0" err="1" smtClean="0"/>
              <a:t>Mašity</a:t>
            </a:r>
            <a:r>
              <a:rPr lang="cs-CZ" sz="2700" dirty="0" smtClean="0"/>
              <a:t/>
            </a:r>
            <a:br>
              <a:rPr lang="cs-CZ" sz="2700" dirty="0" smtClean="0"/>
            </a:br>
            <a:endParaRPr lang="cs-CZ" sz="2700" dirty="0"/>
          </a:p>
        </p:txBody>
      </p:sp>
      <p:sp>
        <p:nvSpPr>
          <p:cNvPr id="3" name="Zástupný symbol pro obsah 2"/>
          <p:cNvSpPr>
            <a:spLocks noGrp="1"/>
          </p:cNvSpPr>
          <p:nvPr>
            <p:ph sz="quarter" idx="1"/>
          </p:nvPr>
        </p:nvSpPr>
        <p:spPr/>
        <p:txBody>
          <a:bodyPr>
            <a:normAutofit fontScale="32500" lnSpcReduction="20000"/>
          </a:bodyPr>
          <a:lstStyle/>
          <a:p>
            <a:endParaRPr lang="cs-CZ" dirty="0" smtClean="0"/>
          </a:p>
          <a:p>
            <a:endParaRPr lang="cs-CZ" dirty="0" smtClean="0"/>
          </a:p>
          <a:p>
            <a:pPr algn="just"/>
            <a:r>
              <a:rPr lang="cs-CZ" sz="7200" dirty="0" smtClean="0"/>
              <a:t>Dne 4.května 1945  šel bratr Květoslav (praktikant drogista)   na vlak do Prahy a cestou potkal otce, který se vracel z noční služby. Ten ho zrazoval, aby nejezdil. Ale on odpověděl, že tam musí (působil  v odbojové skupině).</a:t>
            </a:r>
          </a:p>
          <a:p>
            <a:pPr algn="just"/>
            <a:r>
              <a:rPr lang="cs-CZ" sz="7200" dirty="0" smtClean="0"/>
              <a:t>Od  tohoto dne  zůstal v Praze a domů se již nevrátil.   Rodina o něm nejdříve věděla od </a:t>
            </a:r>
            <a:r>
              <a:rPr lang="cs-CZ" sz="7200" dirty="0" err="1" smtClean="0"/>
              <a:t>Všenoráků</a:t>
            </a:r>
            <a:r>
              <a:rPr lang="cs-CZ" sz="7200" dirty="0" smtClean="0"/>
              <a:t>, kteří ho viděli sedět  s vojáky na tanku a hrát  na foukací harmoniku.  </a:t>
            </a:r>
          </a:p>
          <a:p>
            <a:pPr algn="just">
              <a:buNone/>
            </a:pPr>
            <a:endParaRPr lang="cs-CZ" sz="7200" dirty="0" smtClean="0"/>
          </a:p>
          <a:p>
            <a:pPr algn="just"/>
            <a:r>
              <a:rPr lang="cs-CZ" sz="7200" dirty="0" smtClean="0"/>
              <a:t>Byl to pohledný mládenec, o kterého se zajímala děvčata. Rád hrával  ve vlaku  děvčatům  na foukací harmoniku.</a:t>
            </a:r>
          </a:p>
          <a:p>
            <a:pPr algn="just">
              <a:buNone/>
            </a:pPr>
            <a:endParaRPr lang="cs-CZ" sz="7200" dirty="0" smtClean="0"/>
          </a:p>
          <a:p>
            <a:pPr algn="just"/>
            <a:endParaRPr lang="cs-CZ"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Pancéřovým  vlakem  do </a:t>
            </a:r>
            <a:r>
              <a:rPr lang="cs-CZ" dirty="0" err="1" smtClean="0"/>
              <a:t>chuchle</a:t>
            </a:r>
            <a:r>
              <a:rPr lang="cs-CZ" dirty="0" smtClean="0"/>
              <a:t> ….</a:t>
            </a:r>
            <a:endParaRPr lang="cs-CZ" dirty="0"/>
          </a:p>
        </p:txBody>
      </p:sp>
      <p:sp>
        <p:nvSpPr>
          <p:cNvPr id="3" name="Zástupný symbol pro obsah 2"/>
          <p:cNvSpPr>
            <a:spLocks noGrp="1"/>
          </p:cNvSpPr>
          <p:nvPr>
            <p:ph sz="quarter" idx="1"/>
          </p:nvPr>
        </p:nvSpPr>
        <p:spPr/>
        <p:txBody>
          <a:bodyPr>
            <a:normAutofit lnSpcReduction="10000"/>
          </a:bodyPr>
          <a:lstStyle/>
          <a:p>
            <a:pPr algn="just"/>
            <a:endParaRPr lang="cs-CZ" dirty="0" smtClean="0"/>
          </a:p>
          <a:p>
            <a:pPr algn="just"/>
            <a:r>
              <a:rPr lang="cs-CZ" dirty="0" smtClean="0"/>
              <a:t>Otec  Květoslava </a:t>
            </a:r>
            <a:r>
              <a:rPr lang="cs-CZ" dirty="0" err="1" smtClean="0"/>
              <a:t>Mašity</a:t>
            </a:r>
            <a:r>
              <a:rPr lang="cs-CZ" dirty="0" smtClean="0"/>
              <a:t> byl zaměstnaný na Smíchovském nádraží.  Proto  se  dozvěděl od kolegů, že  se mladý Květa přihlásil na pancéřový vlak, který jel na </a:t>
            </a:r>
            <a:r>
              <a:rPr lang="cs-CZ" dirty="0" err="1" smtClean="0"/>
              <a:t>Radotín</a:t>
            </a:r>
            <a:r>
              <a:rPr lang="cs-CZ" dirty="0" smtClean="0"/>
              <a:t>, kam přicházeli z </a:t>
            </a:r>
            <a:r>
              <a:rPr lang="cs-CZ" dirty="0" err="1" smtClean="0"/>
              <a:t>Lahovic</a:t>
            </a:r>
            <a:r>
              <a:rPr lang="cs-CZ" dirty="0" smtClean="0"/>
              <a:t> Němci. Bohužel ve Waltrově zahradnictví v Chuchli byli schováni Němci, kteří začali vlak odstřelovat. Rozstříleli lokomotivu, a proto  všichni vyskákali z vlaku  a chtěli se dostat do zalesněné stráně. Květu bohužel Němci  postřelili do nohy, a tak nemohl  běžet s ostatními.  Němci ho pak zastřelili.. Stalo se to 7. května 1945.</a:t>
            </a:r>
          </a:p>
          <a:p>
            <a:pPr algn="just"/>
            <a:endParaRPr lang="cs-CZ" dirty="0" smtClean="0"/>
          </a:p>
          <a:p>
            <a:pPr algn="just">
              <a:buNone/>
            </a:pPr>
            <a:endParaRPr lang="cs-CZ" dirty="0" smtClean="0"/>
          </a:p>
          <a:p>
            <a:endParaRPr lang="cs-CZ"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Zpráva pro rodinu</a:t>
            </a:r>
            <a:endParaRPr lang="cs-CZ" dirty="0"/>
          </a:p>
        </p:txBody>
      </p:sp>
      <p:sp>
        <p:nvSpPr>
          <p:cNvPr id="3" name="Zástupný symbol pro obsah 2"/>
          <p:cNvSpPr>
            <a:spLocks noGrp="1"/>
          </p:cNvSpPr>
          <p:nvPr>
            <p:ph sz="quarter" idx="1"/>
          </p:nvPr>
        </p:nvSpPr>
        <p:spPr/>
        <p:txBody>
          <a:bodyPr/>
          <a:lstStyle/>
          <a:p>
            <a:endParaRPr lang="cs-CZ" dirty="0" smtClean="0"/>
          </a:p>
          <a:p>
            <a:endParaRPr lang="cs-CZ" dirty="0" smtClean="0"/>
          </a:p>
          <a:p>
            <a:pPr algn="just"/>
            <a:r>
              <a:rPr lang="cs-CZ" dirty="0" smtClean="0"/>
              <a:t>Rodina to nevěděla,  pátrala, co s ním je.   Nakonec přišli  k </a:t>
            </a:r>
            <a:r>
              <a:rPr lang="cs-CZ" dirty="0" err="1" smtClean="0"/>
              <a:t>Mašitovům</a:t>
            </a:r>
            <a:r>
              <a:rPr lang="cs-CZ" dirty="0" smtClean="0"/>
              <a:t> sousedi   se sdělením, že je Květa v márnici v Chuchli, připravený do společného hrobu.</a:t>
            </a:r>
          </a:p>
          <a:p>
            <a:pPr algn="just"/>
            <a:endParaRPr lang="cs-CZ" dirty="0" smtClean="0"/>
          </a:p>
          <a:p>
            <a:pPr algn="just"/>
            <a:r>
              <a:rPr lang="cs-CZ" dirty="0" smtClean="0"/>
              <a:t>Pan ředitel Bezděk ho tam totiž poznal a dal přes  ně rodině zprávu. Ta  si ho pak odvezla do </a:t>
            </a:r>
            <a:r>
              <a:rPr lang="cs-CZ" dirty="0" err="1" smtClean="0"/>
              <a:t>Všenor</a:t>
            </a:r>
            <a:r>
              <a:rPr lang="cs-CZ" dirty="0" smtClean="0"/>
              <a:t>.  </a:t>
            </a:r>
          </a:p>
          <a:p>
            <a:endParaRPr lang="cs-CZ"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Úmrtní list</a:t>
            </a:r>
            <a:endParaRPr lang="cs-CZ" dirty="0"/>
          </a:p>
        </p:txBody>
      </p:sp>
      <p:pic>
        <p:nvPicPr>
          <p:cNvPr id="4" name="Zástupný symbol pro obsah 3" descr="IMG_0568.JPG"/>
          <p:cNvPicPr>
            <a:picLocks noGrp="1" noChangeAspect="1"/>
          </p:cNvPicPr>
          <p:nvPr>
            <p:ph sz="quarter" idx="1"/>
          </p:nvPr>
        </p:nvPicPr>
        <p:blipFill>
          <a:blip r:embed="rId2" cstate="print"/>
          <a:stretch>
            <a:fillRect/>
          </a:stretch>
        </p:blipFill>
        <p:spPr>
          <a:xfrm>
            <a:off x="1857356" y="1428736"/>
            <a:ext cx="4643470" cy="5429264"/>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Dopis  velitele pancéřového vlaku</a:t>
            </a:r>
            <a:br>
              <a:rPr lang="cs-CZ" dirty="0" smtClean="0"/>
            </a:br>
            <a:endParaRPr lang="cs-CZ" dirty="0"/>
          </a:p>
        </p:txBody>
      </p:sp>
      <p:pic>
        <p:nvPicPr>
          <p:cNvPr id="6" name="Zástupný symbol pro obsah 5" descr="IMG_0939.JPG"/>
          <p:cNvPicPr>
            <a:picLocks noGrp="1" noChangeAspect="1"/>
          </p:cNvPicPr>
          <p:nvPr>
            <p:ph sz="quarter" idx="1"/>
          </p:nvPr>
        </p:nvPicPr>
        <p:blipFill>
          <a:blip r:embed="rId2" cstate="print"/>
          <a:stretch>
            <a:fillRect/>
          </a:stretch>
        </p:blipFill>
        <p:spPr>
          <a:xfrm rot="16200000">
            <a:off x="1173939" y="1899288"/>
            <a:ext cx="4714908" cy="3916677"/>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Dopis velitele pancéřového vlaku přepis</a:t>
            </a:r>
            <a:endParaRPr lang="cs-CZ" dirty="0"/>
          </a:p>
        </p:txBody>
      </p:sp>
      <p:sp>
        <p:nvSpPr>
          <p:cNvPr id="3" name="Zástupný symbol pro obsah 2"/>
          <p:cNvSpPr>
            <a:spLocks noGrp="1"/>
          </p:cNvSpPr>
          <p:nvPr>
            <p:ph sz="quarter" idx="1"/>
          </p:nvPr>
        </p:nvSpPr>
        <p:spPr/>
        <p:txBody>
          <a:bodyPr>
            <a:normAutofit fontScale="62500" lnSpcReduction="20000"/>
          </a:bodyPr>
          <a:lstStyle/>
          <a:p>
            <a:endParaRPr lang="cs-CZ" dirty="0" smtClean="0"/>
          </a:p>
          <a:p>
            <a:r>
              <a:rPr lang="cs-CZ" dirty="0" smtClean="0"/>
              <a:t>Karel Polan </a:t>
            </a:r>
          </a:p>
          <a:p>
            <a:r>
              <a:rPr lang="cs-CZ" dirty="0" smtClean="0"/>
              <a:t>Praha  XVI, Na Václavce</a:t>
            </a:r>
          </a:p>
          <a:p>
            <a:r>
              <a:rPr lang="cs-CZ" dirty="0" smtClean="0"/>
              <a:t> </a:t>
            </a:r>
          </a:p>
          <a:p>
            <a:r>
              <a:rPr lang="cs-CZ" dirty="0" smtClean="0"/>
              <a:t> Velevážený pan</a:t>
            </a:r>
          </a:p>
          <a:p>
            <a:endParaRPr lang="cs-CZ" dirty="0" smtClean="0"/>
          </a:p>
          <a:p>
            <a:r>
              <a:rPr lang="cs-CZ" dirty="0" smtClean="0"/>
              <a:t>František </a:t>
            </a:r>
            <a:r>
              <a:rPr lang="cs-CZ" dirty="0" err="1" smtClean="0"/>
              <a:t>Mašita</a:t>
            </a:r>
            <a:endParaRPr lang="cs-CZ" dirty="0" smtClean="0"/>
          </a:p>
          <a:p>
            <a:r>
              <a:rPr lang="cs-CZ" dirty="0" smtClean="0"/>
              <a:t>Dozorce posunu C.S.D.</a:t>
            </a:r>
          </a:p>
          <a:p>
            <a:r>
              <a:rPr lang="cs-CZ" dirty="0" err="1" smtClean="0"/>
              <a:t>Všenory</a:t>
            </a:r>
            <a:r>
              <a:rPr lang="cs-CZ" dirty="0" smtClean="0"/>
              <a:t> č.15</a:t>
            </a:r>
          </a:p>
          <a:p>
            <a:r>
              <a:rPr lang="cs-CZ" dirty="0" smtClean="0"/>
              <a:t>p. Dobřichovice</a:t>
            </a:r>
          </a:p>
          <a:p>
            <a:r>
              <a:rPr lang="cs-CZ" dirty="0" smtClean="0"/>
              <a:t> </a:t>
            </a:r>
          </a:p>
          <a:p>
            <a:r>
              <a:rPr lang="cs-CZ" dirty="0" smtClean="0"/>
              <a:t>V příloze zasílám Vám fotografii rozstříleného pancéřového vlaku v němž padl háje svou vlast váš syn Květoslav. </a:t>
            </a:r>
          </a:p>
          <a:p>
            <a:r>
              <a:rPr lang="cs-CZ" dirty="0" smtClean="0"/>
              <a:t>Dovolte, abych ještě jednou vyslovil Vám i celé Vaší ctěné rodině upřímnou soustrast. </a:t>
            </a:r>
          </a:p>
          <a:p>
            <a:r>
              <a:rPr lang="cs-CZ" dirty="0" smtClean="0"/>
              <a:t>V dokonalé úctě:</a:t>
            </a:r>
          </a:p>
          <a:p>
            <a:r>
              <a:rPr lang="cs-CZ" dirty="0" smtClean="0"/>
              <a:t>Velitel pancéřového vlaku,  Smíchov </a:t>
            </a:r>
          </a:p>
          <a:p>
            <a:r>
              <a:rPr lang="cs-CZ" dirty="0" smtClean="0"/>
              <a:t> </a:t>
            </a:r>
          </a:p>
          <a:p>
            <a:r>
              <a:rPr lang="cs-CZ" dirty="0" smtClean="0"/>
              <a:t>V Praze dne 22. května 1945</a:t>
            </a:r>
          </a:p>
          <a:p>
            <a:endParaRPr lang="cs-CZ"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 fotografii paní Marta </a:t>
            </a:r>
            <a:r>
              <a:rPr lang="cs-CZ" dirty="0" err="1" smtClean="0"/>
              <a:t>Mašitová</a:t>
            </a:r>
            <a:r>
              <a:rPr lang="cs-CZ" dirty="0" smtClean="0"/>
              <a:t>-Eliášová</a:t>
            </a:r>
            <a:endParaRPr lang="cs-CZ" dirty="0"/>
          </a:p>
        </p:txBody>
      </p:sp>
      <p:sp>
        <p:nvSpPr>
          <p:cNvPr id="3" name="Zástupný symbol pro obsah 2"/>
          <p:cNvSpPr>
            <a:spLocks noGrp="1"/>
          </p:cNvSpPr>
          <p:nvPr>
            <p:ph sz="quarter" idx="1"/>
          </p:nvPr>
        </p:nvSpPr>
        <p:spPr/>
        <p:txBody>
          <a:bodyPr/>
          <a:lstStyle/>
          <a:p>
            <a:endParaRPr lang="cs-CZ" dirty="0" smtClean="0"/>
          </a:p>
          <a:p>
            <a:endParaRPr lang="cs-CZ" dirty="0" smtClean="0"/>
          </a:p>
          <a:p>
            <a:r>
              <a:rPr lang="cs-CZ" dirty="0" smtClean="0"/>
              <a:t>Paní Marta </a:t>
            </a:r>
            <a:r>
              <a:rPr lang="cs-CZ" dirty="0" err="1" smtClean="0"/>
              <a:t>Mašitová</a:t>
            </a:r>
            <a:r>
              <a:rPr lang="cs-CZ" dirty="0" smtClean="0"/>
              <a:t> – Eliášová darovala do archivu </a:t>
            </a:r>
            <a:r>
              <a:rPr lang="cs-CZ" dirty="0" err="1" smtClean="0"/>
              <a:t>Všenorské</a:t>
            </a:r>
            <a:r>
              <a:rPr lang="cs-CZ" dirty="0" smtClean="0"/>
              <a:t> knihovny 4 fotografie a umožnila ofotit si několik zajímavých dokumentů, jejichž kopie můžeme takto presentovat.</a:t>
            </a:r>
          </a:p>
          <a:p>
            <a:endParaRPr lang="cs-CZ"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
            </a:r>
            <a:br>
              <a:rPr lang="cs-CZ" dirty="0" smtClean="0"/>
            </a:br>
            <a:r>
              <a:rPr lang="cs-CZ" sz="2700" dirty="0" smtClean="0"/>
              <a:t>Marta </a:t>
            </a:r>
            <a:r>
              <a:rPr lang="cs-CZ" sz="2700" dirty="0" err="1" smtClean="0"/>
              <a:t>Mašitová</a:t>
            </a:r>
            <a:r>
              <a:rPr lang="cs-CZ" sz="2700" dirty="0" smtClean="0"/>
              <a:t> – Eliášová, sestra  Květoslava </a:t>
            </a:r>
            <a:r>
              <a:rPr lang="cs-CZ" sz="2700" dirty="0" err="1" smtClean="0"/>
              <a:t>Mašity</a:t>
            </a:r>
            <a:r>
              <a:rPr lang="cs-CZ" sz="2700" dirty="0" smtClean="0"/>
              <a:t> v čítárně </a:t>
            </a:r>
            <a:r>
              <a:rPr lang="cs-CZ" sz="2700" dirty="0" err="1" smtClean="0"/>
              <a:t>Všenorské</a:t>
            </a:r>
            <a:r>
              <a:rPr lang="cs-CZ" sz="2700" dirty="0" smtClean="0"/>
              <a:t> knihovny</a:t>
            </a:r>
            <a:r>
              <a:rPr lang="cs-CZ" dirty="0" smtClean="0"/>
              <a:t/>
            </a:r>
            <a:br>
              <a:rPr lang="cs-CZ" dirty="0" smtClean="0"/>
            </a:br>
            <a:endParaRPr lang="cs-CZ" dirty="0"/>
          </a:p>
        </p:txBody>
      </p:sp>
      <p:sp>
        <p:nvSpPr>
          <p:cNvPr id="3" name="Zástupný symbol pro obsah 2"/>
          <p:cNvSpPr>
            <a:spLocks noGrp="1"/>
          </p:cNvSpPr>
          <p:nvPr>
            <p:ph sz="quarter" idx="1"/>
          </p:nvPr>
        </p:nvSpPr>
        <p:spPr/>
        <p:txBody>
          <a:bodyPr/>
          <a:lstStyle/>
          <a:p>
            <a:endParaRPr lang="cs-CZ" dirty="0" smtClean="0"/>
          </a:p>
          <a:p>
            <a:endParaRPr lang="cs-CZ" dirty="0" smtClean="0"/>
          </a:p>
          <a:p>
            <a:endParaRPr lang="cs-CZ" dirty="0" smtClean="0"/>
          </a:p>
        </p:txBody>
      </p:sp>
      <p:pic>
        <p:nvPicPr>
          <p:cNvPr id="4" name="Obrázek 3" descr="IMG_057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dirty="0" smtClean="0"/>
              <a:t>„Pole rodičovského sdružení .</a:t>
            </a:r>
            <a:br>
              <a:rPr lang="cs-CZ" sz="3200" dirty="0" smtClean="0"/>
            </a:br>
            <a:endParaRPr lang="cs-CZ" dirty="0"/>
          </a:p>
        </p:txBody>
      </p:sp>
      <p:sp>
        <p:nvSpPr>
          <p:cNvPr id="3" name="Zástupný symbol pro obsah 2"/>
          <p:cNvSpPr>
            <a:spLocks noGrp="1"/>
          </p:cNvSpPr>
          <p:nvPr>
            <p:ph sz="quarter" idx="1"/>
          </p:nvPr>
        </p:nvSpPr>
        <p:spPr/>
        <p:txBody>
          <a:bodyPr/>
          <a:lstStyle/>
          <a:p>
            <a:pPr algn="just"/>
            <a:r>
              <a:rPr lang="cs-CZ" dirty="0" smtClean="0"/>
              <a:t>Rodičovské sdružení si najalo z jara 1940 pole o výměře 30 a, na němž byly zasázeny brambory. Urodilo se na 50q brambor, jež byly v říjnu vyorány a uloženy pro stravovací stanici v Horních Mokropsech. Část  úrody byla přidělena chudým rodinám zdejší obce .</a:t>
            </a:r>
          </a:p>
          <a:p>
            <a:pPr algn="just"/>
            <a:r>
              <a:rPr lang="cs-CZ" dirty="0" smtClean="0"/>
              <a:t>Dnem 1. listopadu zahájilo rodičovské sdružení stravovací akci v restauraci „Na Závisti „ Denně mimo neděle, jsou vařeny polévky pro 60 dětí z obecné a mateřské školy.  Děti dostávají libovolné množství  polévky . </a:t>
            </a:r>
          </a:p>
          <a:p>
            <a:pPr algn="just"/>
            <a:endParaRPr lang="cs-CZ"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Československou medaili za chrabrost před nepřítelem</a:t>
            </a:r>
            <a:endParaRPr lang="cs-CZ" dirty="0"/>
          </a:p>
        </p:txBody>
      </p:sp>
      <p:sp>
        <p:nvSpPr>
          <p:cNvPr id="3" name="Zástupný symbol pro obsah 2"/>
          <p:cNvSpPr>
            <a:spLocks noGrp="1"/>
          </p:cNvSpPr>
          <p:nvPr>
            <p:ph sz="quarter" idx="1"/>
          </p:nvPr>
        </p:nvSpPr>
        <p:spPr/>
        <p:txBody>
          <a:bodyPr/>
          <a:lstStyle/>
          <a:p>
            <a:r>
              <a:rPr lang="cs-CZ" b="1" dirty="0" smtClean="0"/>
              <a:t>Květoslav </a:t>
            </a:r>
            <a:r>
              <a:rPr lang="cs-CZ" b="1" dirty="0" err="1" smtClean="0"/>
              <a:t>Mašita</a:t>
            </a:r>
            <a:r>
              <a:rPr lang="cs-CZ" b="1" dirty="0" smtClean="0"/>
              <a:t>, příslušník domácího odboje,  obdržel </a:t>
            </a:r>
            <a:r>
              <a:rPr lang="cs-CZ" dirty="0" smtClean="0"/>
              <a:t>od presidenta republiky Československé 11.srpna 1946  za osobní statečnost před nepřítelem, osvědčenou v boji za  osvobození republiky Československé z nepřátelského obsazení, </a:t>
            </a:r>
            <a:r>
              <a:rPr lang="cs-CZ" b="1" dirty="0" smtClean="0"/>
              <a:t>Československou medaili za chrabrost před nepřítelem IN MEMORIAM. </a:t>
            </a:r>
            <a:endParaRPr lang="cs-CZ"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467600" cy="45719"/>
          </a:xfrm>
        </p:spPr>
        <p:txBody>
          <a:bodyPr>
            <a:normAutofit fontScale="90000"/>
          </a:bodyPr>
          <a:lstStyle/>
          <a:p>
            <a:endParaRPr lang="cs-CZ" dirty="0"/>
          </a:p>
        </p:txBody>
      </p:sp>
      <p:pic>
        <p:nvPicPr>
          <p:cNvPr id="6" name="Zástupný symbol pro obsah 5" descr="IMG_0567.JPG"/>
          <p:cNvPicPr>
            <a:picLocks noGrp="1" noChangeAspect="1"/>
          </p:cNvPicPr>
          <p:nvPr>
            <p:ph sz="quarter" idx="1"/>
          </p:nvPr>
        </p:nvPicPr>
        <p:blipFill>
          <a:blip r:embed="rId2" cstate="print"/>
          <a:stretch>
            <a:fillRect/>
          </a:stretch>
        </p:blipFill>
        <p:spPr>
          <a:xfrm>
            <a:off x="2363390" y="0"/>
            <a:ext cx="5066130" cy="6858000"/>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467600" cy="582594"/>
          </a:xfrm>
        </p:spPr>
        <p:txBody>
          <a:bodyPr>
            <a:normAutofit/>
          </a:bodyPr>
          <a:lstStyle/>
          <a:p>
            <a:r>
              <a:rPr lang="cs-CZ" sz="2800" dirty="0" smtClean="0"/>
              <a:t>Z pohřbu</a:t>
            </a:r>
            <a:endParaRPr lang="cs-CZ" sz="2800" dirty="0"/>
          </a:p>
        </p:txBody>
      </p:sp>
      <p:pic>
        <p:nvPicPr>
          <p:cNvPr id="4" name="Zástupný symbol pro obsah 3" descr="IMG_0578.JPG"/>
          <p:cNvPicPr>
            <a:picLocks noGrp="1" noChangeAspect="1"/>
          </p:cNvPicPr>
          <p:nvPr>
            <p:ph sz="quarter" idx="1"/>
          </p:nvPr>
        </p:nvPicPr>
        <p:blipFill>
          <a:blip r:embed="rId2" cstate="print"/>
          <a:stretch>
            <a:fillRect/>
          </a:stretch>
        </p:blipFill>
        <p:spPr>
          <a:xfrm>
            <a:off x="2363390" y="1052496"/>
            <a:ext cx="4137436" cy="542133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 pohřbu</a:t>
            </a:r>
            <a:endParaRPr lang="cs-CZ" dirty="0"/>
          </a:p>
        </p:txBody>
      </p:sp>
      <p:pic>
        <p:nvPicPr>
          <p:cNvPr id="4" name="Zástupný symbol pro obsah 3" descr="IMG_0579.JPG"/>
          <p:cNvPicPr>
            <a:picLocks noGrp="1" noChangeAspect="1"/>
          </p:cNvPicPr>
          <p:nvPr>
            <p:ph sz="quarter" idx="1"/>
          </p:nvPr>
        </p:nvPicPr>
        <p:blipFill>
          <a:blip r:embed="rId2" cstate="print"/>
          <a:stretch>
            <a:fillRect/>
          </a:stretch>
        </p:blipFill>
        <p:spPr>
          <a:xfrm>
            <a:off x="941916" y="1357298"/>
            <a:ext cx="6987670" cy="5116527"/>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 pohřbu</a:t>
            </a:r>
            <a:endParaRPr lang="cs-CZ" dirty="0"/>
          </a:p>
        </p:txBody>
      </p:sp>
      <p:pic>
        <p:nvPicPr>
          <p:cNvPr id="4" name="Zástupný symbol pro obsah 3" descr="IMG_0581.JPG"/>
          <p:cNvPicPr>
            <a:picLocks noGrp="1" noChangeAspect="1"/>
          </p:cNvPicPr>
          <p:nvPr>
            <p:ph sz="quarter" idx="1"/>
          </p:nvPr>
        </p:nvPicPr>
        <p:blipFill>
          <a:blip r:embed="rId2" cstate="print"/>
          <a:stretch>
            <a:fillRect/>
          </a:stretch>
        </p:blipFill>
        <p:spPr>
          <a:xfrm>
            <a:off x="941916" y="1500174"/>
            <a:ext cx="7192476" cy="5394357"/>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 pohřbu</a:t>
            </a:r>
            <a:endParaRPr lang="cs-CZ" dirty="0"/>
          </a:p>
        </p:txBody>
      </p:sp>
      <p:pic>
        <p:nvPicPr>
          <p:cNvPr id="4" name="Zástupný symbol pro obsah 3" descr="IMG_0580.JPG"/>
          <p:cNvPicPr>
            <a:picLocks noGrp="1" noChangeAspect="1"/>
          </p:cNvPicPr>
          <p:nvPr>
            <p:ph sz="quarter" idx="1"/>
          </p:nvPr>
        </p:nvPicPr>
        <p:blipFill>
          <a:blip r:embed="rId2" cstate="print"/>
          <a:stretch>
            <a:fillRect/>
          </a:stretch>
        </p:blipFill>
        <p:spPr>
          <a:xfrm>
            <a:off x="941916" y="1428736"/>
            <a:ext cx="7444027" cy="5429264"/>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467600" cy="725470"/>
          </a:xfrm>
        </p:spPr>
        <p:txBody>
          <a:bodyPr>
            <a:normAutofit fontScale="90000"/>
          </a:bodyPr>
          <a:lstStyle/>
          <a:p>
            <a:r>
              <a:rPr lang="cs-CZ" dirty="0" smtClean="0"/>
              <a:t>Tablo – s kolegy z firmy, kteří rovněž padli </a:t>
            </a:r>
            <a:endParaRPr lang="cs-CZ" dirty="0"/>
          </a:p>
        </p:txBody>
      </p:sp>
      <p:pic>
        <p:nvPicPr>
          <p:cNvPr id="4" name="Zástupný symbol pro obsah 3" descr="IMG_0577.JPG"/>
          <p:cNvPicPr>
            <a:picLocks noGrp="1" noChangeAspect="1"/>
          </p:cNvPicPr>
          <p:nvPr>
            <p:ph sz="quarter" idx="1"/>
          </p:nvPr>
        </p:nvPicPr>
        <p:blipFill>
          <a:blip r:embed="rId2" cstate="print"/>
          <a:stretch>
            <a:fillRect/>
          </a:stretch>
        </p:blipFill>
        <p:spPr>
          <a:xfrm>
            <a:off x="1857356" y="928670"/>
            <a:ext cx="5286412" cy="592933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42910" y="571480"/>
            <a:ext cx="8229600" cy="1285884"/>
          </a:xfrm>
        </p:spPr>
        <p:txBody>
          <a:bodyPr>
            <a:normAutofit/>
          </a:bodyPr>
          <a:lstStyle/>
          <a:p>
            <a:r>
              <a:rPr lang="cs-CZ" sz="2800" dirty="0" smtClean="0"/>
              <a:t>Hrob na </a:t>
            </a:r>
            <a:r>
              <a:rPr lang="cs-CZ" sz="2800" dirty="0" err="1" smtClean="0"/>
              <a:t>všenorském</a:t>
            </a:r>
            <a:r>
              <a:rPr lang="cs-CZ" sz="2800" dirty="0" smtClean="0"/>
              <a:t> hřbitově</a:t>
            </a:r>
            <a:br>
              <a:rPr lang="cs-CZ" sz="2800" dirty="0" smtClean="0"/>
            </a:br>
            <a:endParaRPr lang="cs-CZ" sz="2800" dirty="0"/>
          </a:p>
        </p:txBody>
      </p:sp>
      <p:pic>
        <p:nvPicPr>
          <p:cNvPr id="4" name="Zástupný symbol pro obsah 3" descr="16399_1106-001-vsenory-h01-pz[1].jpg"/>
          <p:cNvPicPr>
            <a:picLocks noGrp="1" noChangeAspect="1"/>
          </p:cNvPicPr>
          <p:nvPr>
            <p:ph sz="quarter" idx="1"/>
          </p:nvPr>
        </p:nvPicPr>
        <p:blipFill>
          <a:blip r:embed="rId2"/>
          <a:stretch>
            <a:fillRect/>
          </a:stretch>
        </p:blipFill>
        <p:spPr>
          <a:xfrm>
            <a:off x="1214414" y="1715279"/>
            <a:ext cx="6072230" cy="4554173"/>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l"/>
            <a:r>
              <a:rPr lang="cs-CZ" sz="2400" dirty="0" smtClean="0"/>
              <a:t>Podle Květoslava </a:t>
            </a:r>
            <a:r>
              <a:rPr lang="cs-CZ" sz="2400" dirty="0" err="1" smtClean="0"/>
              <a:t>Mašity</a:t>
            </a:r>
            <a:r>
              <a:rPr lang="cs-CZ" sz="2400" dirty="0" smtClean="0"/>
              <a:t> je pojmenována jedna z ulic ve </a:t>
            </a:r>
            <a:r>
              <a:rPr lang="cs-CZ" sz="2400" dirty="0" err="1" smtClean="0"/>
              <a:t>Všenorech</a:t>
            </a:r>
            <a:r>
              <a:rPr lang="cs-CZ" sz="2400" dirty="0" smtClean="0"/>
              <a:t>. </a:t>
            </a:r>
            <a:endParaRPr lang="cs-CZ" sz="2400" dirty="0"/>
          </a:p>
        </p:txBody>
      </p:sp>
      <p:sp>
        <p:nvSpPr>
          <p:cNvPr id="3" name="Zástupný symbol pro obsah 2"/>
          <p:cNvSpPr>
            <a:spLocks noGrp="1"/>
          </p:cNvSpPr>
          <p:nvPr>
            <p:ph sz="quarter" idx="1"/>
          </p:nvPr>
        </p:nvSpPr>
        <p:spPr/>
        <p:txBody>
          <a:bodyPr>
            <a:normAutofit/>
          </a:bodyPr>
          <a:lstStyle/>
          <a:p>
            <a:pPr>
              <a:buNone/>
            </a:pPr>
            <a:endParaRPr lang="cs-CZ" dirty="0" smtClean="0"/>
          </a:p>
          <a:p>
            <a:pPr>
              <a:buNone/>
            </a:pPr>
            <a:r>
              <a:rPr lang="cs-CZ" dirty="0" smtClean="0"/>
              <a:t/>
            </a:r>
            <a:br>
              <a:rPr lang="cs-CZ" dirty="0" smtClean="0"/>
            </a:br>
            <a:endParaRPr lang="cs-CZ" dirty="0" smtClean="0"/>
          </a:p>
        </p:txBody>
      </p:sp>
      <p:pic>
        <p:nvPicPr>
          <p:cNvPr id="4" name="Obrázek 3" descr="IMG_0872.JPG"/>
          <p:cNvPicPr>
            <a:picLocks noChangeAspect="1"/>
          </p:cNvPicPr>
          <p:nvPr/>
        </p:nvPicPr>
        <p:blipFill>
          <a:blip r:embed="rId2" cstate="print"/>
          <a:stretch>
            <a:fillRect/>
          </a:stretch>
        </p:blipFill>
        <p:spPr>
          <a:xfrm>
            <a:off x="32" y="1571611"/>
            <a:ext cx="9144000" cy="5143537"/>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Nové umístění pamětní desky</a:t>
            </a:r>
            <a:endParaRPr lang="cs-CZ" dirty="0"/>
          </a:p>
        </p:txBody>
      </p:sp>
      <p:sp>
        <p:nvSpPr>
          <p:cNvPr id="3" name="Zástupný symbol pro obsah 2"/>
          <p:cNvSpPr>
            <a:spLocks noGrp="1"/>
          </p:cNvSpPr>
          <p:nvPr>
            <p:ph sz="quarter" idx="1"/>
          </p:nvPr>
        </p:nvSpPr>
        <p:spPr/>
        <p:txBody>
          <a:bodyPr/>
          <a:lstStyle/>
          <a:p>
            <a:pPr algn="just"/>
            <a:r>
              <a:rPr lang="cs-CZ" dirty="0" err="1" smtClean="0"/>
              <a:t>Všenorští</a:t>
            </a:r>
            <a:r>
              <a:rPr lang="cs-CZ" dirty="0" smtClean="0"/>
              <a:t> občané věnovali pamětní desku, která byla po prodeji  domu, na kterém deska byla instalována,   sundána a uložena na obecním úřadě.</a:t>
            </a:r>
          </a:p>
          <a:p>
            <a:pPr algn="just"/>
            <a:r>
              <a:rPr lang="cs-CZ" b="1" dirty="0" smtClean="0"/>
              <a:t>Řekli jsme si, že nastal čas desku opět instalovat. V současné době se připravuje její instalace u pomníku obětem válek proti kostelu sv. Václava.</a:t>
            </a:r>
            <a:endParaRPr lang="cs-CZ" dirty="0" smtClean="0"/>
          </a:p>
          <a:p>
            <a:endParaRPr lang="cs-CZ"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Počasí</a:t>
            </a:r>
            <a:endParaRPr lang="cs-CZ" dirty="0"/>
          </a:p>
        </p:txBody>
      </p:sp>
      <p:sp>
        <p:nvSpPr>
          <p:cNvPr id="3" name="Zástupný symbol pro obsah 2"/>
          <p:cNvSpPr>
            <a:spLocks noGrp="1"/>
          </p:cNvSpPr>
          <p:nvPr>
            <p:ph sz="quarter" idx="1"/>
          </p:nvPr>
        </p:nvSpPr>
        <p:spPr/>
        <p:txBody>
          <a:bodyPr>
            <a:normAutofit fontScale="92500" lnSpcReduction="10000"/>
          </a:bodyPr>
          <a:lstStyle/>
          <a:p>
            <a:pPr algn="just"/>
            <a:r>
              <a:rPr lang="cs-CZ" dirty="0" smtClean="0"/>
              <a:t>V dalším pohledu vám  chci ukázat , jak do života lidí  zasahovalo i počasí .</a:t>
            </a:r>
          </a:p>
          <a:p>
            <a:pPr algn="just"/>
            <a:r>
              <a:rPr lang="cs-CZ" dirty="0" smtClean="0"/>
              <a:t>Povodeň </a:t>
            </a:r>
          </a:p>
          <a:p>
            <a:pPr algn="just"/>
            <a:r>
              <a:rPr lang="cs-CZ" dirty="0" smtClean="0"/>
              <a:t>Zima v r. 1940/41 byla krutá. Od listopadu 1940 byl kraj pokryt sněhem, jehož bylo v lednu 1941 na mnohých místech na dva metry. Mrazy byly i třicetistupňové. Koncem ledna nastala obleva. Voda stékala z okolních vrchů a valila se berounským údolím. Nemohla však odtéci do Vltavy. Silný led na Berounce znemožnil odtok vody a ani ledy se nepohnuly  poněvadž i Vltava byla  zamrzlá.  Hladina vody i ledu stoupala, vody i ledu přibývalo z horní Berounky a tak údolí od Berouna po Zbraslav bylo velikým jezerem. Voda i ledy zalily nejen dolní část Horních Mokropes (Benátky i domy z druhé strany trati ),ale i z velké části okolních obcí:</a:t>
            </a:r>
            <a:endParaRPr lang="cs-CZ"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85728"/>
            <a:ext cx="8229600" cy="1500198"/>
          </a:xfrm>
        </p:spPr>
        <p:txBody>
          <a:bodyPr>
            <a:noAutofit/>
          </a:bodyPr>
          <a:lstStyle/>
          <a:p>
            <a:pPr algn="l"/>
            <a:r>
              <a:rPr lang="cs-CZ" sz="2400" dirty="0" smtClean="0"/>
              <a:t>Pomník v před hřbitovem V Chuchelském háji </a:t>
            </a:r>
            <a:br>
              <a:rPr lang="cs-CZ" sz="2400" dirty="0" smtClean="0"/>
            </a:br>
            <a:r>
              <a:rPr lang="cs-CZ" sz="2400" dirty="0" smtClean="0"/>
              <a:t>Věrni zůstaneme obětem květnové revoluce 1945. </a:t>
            </a:r>
            <a:br>
              <a:rPr lang="cs-CZ" sz="2400" dirty="0" smtClean="0"/>
            </a:br>
            <a:r>
              <a:rPr lang="cs-CZ" sz="2400" dirty="0" smtClean="0"/>
              <a:t>Je zde rovněž jméno Květoslava </a:t>
            </a:r>
            <a:r>
              <a:rPr lang="cs-CZ" sz="2400" dirty="0" err="1" smtClean="0"/>
              <a:t>Mašity</a:t>
            </a:r>
            <a:r>
              <a:rPr lang="cs-CZ" sz="2400" dirty="0" smtClean="0"/>
              <a:t> ze </a:t>
            </a:r>
            <a:r>
              <a:rPr lang="cs-CZ" sz="2400" dirty="0" err="1" smtClean="0"/>
              <a:t>Všenor</a:t>
            </a:r>
            <a:r>
              <a:rPr lang="cs-CZ" sz="2400" dirty="0" smtClean="0"/>
              <a:t>. (Příjmení uvedeno chybně). </a:t>
            </a:r>
            <a:r>
              <a:rPr lang="cs-CZ" sz="1800" dirty="0" smtClean="0"/>
              <a:t>Foto Milena </a:t>
            </a:r>
            <a:r>
              <a:rPr lang="cs-CZ" sz="1800" dirty="0" err="1" smtClean="0"/>
              <a:t>Měštecká</a:t>
            </a:r>
            <a:endParaRPr lang="cs-CZ" sz="1800" dirty="0"/>
          </a:p>
        </p:txBody>
      </p:sp>
      <p:sp>
        <p:nvSpPr>
          <p:cNvPr id="3" name="Zástupný symbol pro obsah 2"/>
          <p:cNvSpPr>
            <a:spLocks noGrp="1"/>
          </p:cNvSpPr>
          <p:nvPr>
            <p:ph sz="quarter" idx="1"/>
          </p:nvPr>
        </p:nvSpPr>
        <p:spPr>
          <a:xfrm>
            <a:off x="457200" y="1500174"/>
            <a:ext cx="8229600" cy="4625989"/>
          </a:xfrm>
        </p:spPr>
        <p:txBody>
          <a:bodyPr/>
          <a:lstStyle/>
          <a:p>
            <a:endParaRPr lang="cs-CZ" dirty="0" smtClean="0"/>
          </a:p>
          <a:p>
            <a:endParaRPr lang="cs-CZ" dirty="0"/>
          </a:p>
        </p:txBody>
      </p:sp>
      <p:pic>
        <p:nvPicPr>
          <p:cNvPr id="4" name="Obrázek 3" descr="08_0903_001_chuchelsky_haj_p5[1].jpg"/>
          <p:cNvPicPr>
            <a:picLocks noChangeAspect="1"/>
          </p:cNvPicPr>
          <p:nvPr/>
        </p:nvPicPr>
        <p:blipFill>
          <a:blip r:embed="rId2"/>
          <a:stretch>
            <a:fillRect/>
          </a:stretch>
        </p:blipFill>
        <p:spPr>
          <a:xfrm>
            <a:off x="1142976" y="2071679"/>
            <a:ext cx="6215106" cy="4670009"/>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František Másílko</a:t>
            </a:r>
            <a:endParaRPr lang="cs-CZ" dirty="0"/>
          </a:p>
        </p:txBody>
      </p:sp>
      <p:sp>
        <p:nvSpPr>
          <p:cNvPr id="3" name="Zástupný symbol pro obsah 2"/>
          <p:cNvSpPr>
            <a:spLocks noGrp="1"/>
          </p:cNvSpPr>
          <p:nvPr>
            <p:ph sz="quarter" idx="1"/>
          </p:nvPr>
        </p:nvSpPr>
        <p:spPr/>
        <p:txBody>
          <a:bodyPr/>
          <a:lstStyle/>
          <a:p>
            <a:r>
              <a:rPr lang="cs-CZ" dirty="0" smtClean="0"/>
              <a:t>8.května byl na hlídce zastřelen na okraji Horních Mokropes, v místech,   kde se říká    Na nebožce  </a:t>
            </a:r>
          </a:p>
          <a:p>
            <a:r>
              <a:rPr lang="cs-CZ" dirty="0" smtClean="0"/>
              <a:t>(v lese nad bývalou cihelnou),</a:t>
            </a:r>
            <a:r>
              <a:rPr lang="cs-CZ" b="1" dirty="0" smtClean="0"/>
              <a:t>  </a:t>
            </a:r>
            <a:r>
              <a:rPr lang="cs-CZ" dirty="0" smtClean="0"/>
              <a:t> František Másílko, 34 </a:t>
            </a:r>
            <a:r>
              <a:rPr lang="cs-CZ" dirty="0" err="1" smtClean="0"/>
              <a:t>letý</a:t>
            </a:r>
            <a:r>
              <a:rPr lang="cs-CZ" dirty="0" smtClean="0"/>
              <a:t> úředník německým příslušníkem SS v civilu. Bohužel se mu vzpříčila střela v hlavni. </a:t>
            </a:r>
          </a:p>
          <a:p>
            <a:endParaRPr lang="cs-CZ"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Rodina Františka Másílky</a:t>
            </a:r>
            <a:endParaRPr lang="cs-CZ" dirty="0"/>
          </a:p>
        </p:txBody>
      </p:sp>
      <p:sp>
        <p:nvSpPr>
          <p:cNvPr id="3" name="Zástupný symbol pro obsah 2"/>
          <p:cNvSpPr>
            <a:spLocks noGrp="1"/>
          </p:cNvSpPr>
          <p:nvPr>
            <p:ph sz="quarter" idx="1"/>
          </p:nvPr>
        </p:nvSpPr>
        <p:spPr/>
        <p:txBody>
          <a:bodyPr>
            <a:normAutofit fontScale="92500"/>
          </a:bodyPr>
          <a:lstStyle/>
          <a:p>
            <a:pPr algn="just"/>
            <a:r>
              <a:rPr lang="cs-CZ" dirty="0" smtClean="0"/>
              <a:t>Byl ženatý. Ženil se před válkou, v roce 1938. Na konci válečných let  se se ženou těšili na miminko, které paní čekala. Paní Oldřicha </a:t>
            </a:r>
            <a:r>
              <a:rPr lang="cs-CZ" dirty="0" err="1" smtClean="0"/>
              <a:t>Másílková</a:t>
            </a:r>
            <a:r>
              <a:rPr lang="cs-CZ" dirty="0" smtClean="0"/>
              <a:t> však o ně po smrti manžela  přišla. Se  smrtí svého muže se  nikdy nesmířila. Rána se nikdy nezahojila. </a:t>
            </a:r>
          </a:p>
          <a:p>
            <a:pPr algn="just">
              <a:buNone/>
            </a:pPr>
            <a:endParaRPr lang="cs-CZ" dirty="0" smtClean="0"/>
          </a:p>
          <a:p>
            <a:pPr algn="just"/>
            <a:r>
              <a:rPr lang="cs-CZ" dirty="0" smtClean="0"/>
              <a:t>Manželé </a:t>
            </a:r>
            <a:r>
              <a:rPr lang="cs-CZ" dirty="0" err="1" smtClean="0"/>
              <a:t>Másílkovi</a:t>
            </a:r>
            <a:r>
              <a:rPr lang="cs-CZ" dirty="0" smtClean="0"/>
              <a:t> měli chatu v </a:t>
            </a:r>
            <a:r>
              <a:rPr lang="cs-CZ" dirty="0" err="1" smtClean="0"/>
              <a:t>Černošicích</a:t>
            </a:r>
            <a:r>
              <a:rPr lang="cs-CZ" dirty="0" smtClean="0"/>
              <a:t>. Jezdili vlakem do </a:t>
            </a:r>
            <a:r>
              <a:rPr lang="cs-CZ" dirty="0" err="1" smtClean="0"/>
              <a:t>Všenor</a:t>
            </a:r>
            <a:r>
              <a:rPr lang="cs-CZ" dirty="0" smtClean="0"/>
              <a:t> a odtud chodili pěšky přes pontonovou lávku do Dolních Mokropes.  Místo, kde držel pan Másílko hlídku, museli znát.</a:t>
            </a:r>
          </a:p>
          <a:p>
            <a:pPr algn="just">
              <a:buNone/>
            </a:pPr>
            <a:endParaRPr lang="cs-CZ" dirty="0" smtClean="0"/>
          </a:p>
          <a:p>
            <a:pPr algn="just"/>
            <a:r>
              <a:rPr lang="cs-CZ" dirty="0" smtClean="0"/>
              <a:t>Pan Másílko hlídku držel jako letní host.</a:t>
            </a:r>
          </a:p>
          <a:p>
            <a:pPr algn="just"/>
            <a:endParaRPr lang="cs-CZ" dirty="0" smtClean="0"/>
          </a:p>
          <a:p>
            <a:pPr algn="just"/>
            <a:endParaRPr lang="cs-CZ"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Pomníček v lese </a:t>
            </a:r>
            <a:endParaRPr lang="cs-CZ" dirty="0"/>
          </a:p>
        </p:txBody>
      </p:sp>
      <p:pic>
        <p:nvPicPr>
          <p:cNvPr id="6" name="Zástupný symbol pro obsah 5" descr="IMG_0880.JPG"/>
          <p:cNvPicPr>
            <a:picLocks noGrp="1" noChangeAspect="1"/>
          </p:cNvPicPr>
          <p:nvPr>
            <p:ph sz="quarter" idx="1"/>
          </p:nvPr>
        </p:nvPicPr>
        <p:blipFill>
          <a:blip r:embed="rId2" cstate="print"/>
          <a:stretch>
            <a:fillRect/>
          </a:stretch>
        </p:blipFill>
        <p:spPr>
          <a:xfrm>
            <a:off x="457200" y="1857364"/>
            <a:ext cx="7467600" cy="4275817"/>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Pomníček je v lese nad bývalou cihelnou, kde se říká na nebožce,    v místě, kde byl zastřelen</a:t>
            </a:r>
            <a:endParaRPr lang="cs-CZ" dirty="0"/>
          </a:p>
        </p:txBody>
      </p:sp>
      <p:sp>
        <p:nvSpPr>
          <p:cNvPr id="3" name="Zástupný symbol pro obsah 2"/>
          <p:cNvSpPr>
            <a:spLocks noGrp="1"/>
          </p:cNvSpPr>
          <p:nvPr>
            <p:ph sz="quarter" idx="1"/>
          </p:nvPr>
        </p:nvSpPr>
        <p:spPr/>
        <p:txBody>
          <a:bodyPr/>
          <a:lstStyle/>
          <a:p>
            <a:endParaRPr lang="cs-CZ" dirty="0" smtClean="0"/>
          </a:p>
          <a:p>
            <a:pPr algn="just"/>
            <a:r>
              <a:rPr lang="cs-CZ" dirty="0" smtClean="0"/>
              <a:t>Paní Oldřicha </a:t>
            </a:r>
            <a:r>
              <a:rPr lang="cs-CZ" dirty="0" err="1" smtClean="0"/>
              <a:t>Másílková</a:t>
            </a:r>
            <a:r>
              <a:rPr lang="cs-CZ" dirty="0" smtClean="0"/>
              <a:t> pomníček naposledy navštívila v roce 1993, krátce před tím, než zemřela.</a:t>
            </a:r>
          </a:p>
          <a:p>
            <a:endParaRPr lang="cs-CZ" dirty="0" smtClean="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2400" dirty="0" smtClean="0"/>
              <a:t>František Másílko vpravo nahoře, </a:t>
            </a:r>
            <a:r>
              <a:rPr lang="cs-CZ" sz="2400" dirty="0" err="1" smtClean="0"/>
              <a:t>oldřicha</a:t>
            </a:r>
            <a:r>
              <a:rPr lang="cs-CZ" sz="2400" dirty="0" smtClean="0"/>
              <a:t> </a:t>
            </a:r>
            <a:r>
              <a:rPr lang="cs-CZ" sz="2400" dirty="0" err="1" smtClean="0"/>
              <a:t>Másilková</a:t>
            </a:r>
            <a:r>
              <a:rPr lang="cs-CZ" sz="2400" dirty="0" smtClean="0"/>
              <a:t> vpravo dole. </a:t>
            </a:r>
            <a:r>
              <a:rPr lang="cs-CZ" sz="2400" dirty="0" smtClean="0"/>
              <a:t>Fotografie  ze </a:t>
            </a:r>
            <a:r>
              <a:rPr lang="cs-CZ" sz="2400" dirty="0" smtClean="0"/>
              <a:t>svatby</a:t>
            </a:r>
            <a:r>
              <a:rPr lang="cs-CZ" sz="2400" dirty="0" smtClean="0"/>
              <a:t> </a:t>
            </a:r>
            <a:r>
              <a:rPr lang="cs-CZ" sz="2400" dirty="0" smtClean="0"/>
              <a:t>krátce před osvobozením</a:t>
            </a:r>
            <a:endParaRPr lang="cs-CZ" sz="2400" dirty="0"/>
          </a:p>
        </p:txBody>
      </p:sp>
      <p:pic>
        <p:nvPicPr>
          <p:cNvPr id="4" name="Zástupný symbol pro obsah 3" descr="img016.jpg"/>
          <p:cNvPicPr>
            <a:picLocks noGrp="1" noChangeAspect="1"/>
          </p:cNvPicPr>
          <p:nvPr>
            <p:ph sz="quarter" idx="1"/>
          </p:nvPr>
        </p:nvPicPr>
        <p:blipFill>
          <a:blip r:embed="rId2"/>
          <a:stretch>
            <a:fillRect/>
          </a:stretch>
        </p:blipFill>
        <p:spPr>
          <a:xfrm>
            <a:off x="571472" y="1643050"/>
            <a:ext cx="7429551" cy="504286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357166"/>
            <a:ext cx="7467600" cy="1143000"/>
          </a:xfrm>
        </p:spPr>
        <p:txBody>
          <a:bodyPr/>
          <a:lstStyle/>
          <a:p>
            <a:r>
              <a:rPr lang="cs-CZ" dirty="0" smtClean="0"/>
              <a:t>Písmo by potřebovalo obnovit, je těžké přečíst, co je na desce napsáno</a:t>
            </a:r>
            <a:endParaRPr lang="cs-CZ" dirty="0"/>
          </a:p>
        </p:txBody>
      </p:sp>
      <p:pic>
        <p:nvPicPr>
          <p:cNvPr id="4" name="Zástupný symbol pro obsah 3" descr="IMG_0884.JPG"/>
          <p:cNvPicPr>
            <a:picLocks noGrp="1" noChangeAspect="1"/>
          </p:cNvPicPr>
          <p:nvPr>
            <p:ph sz="quarter" idx="1"/>
          </p:nvPr>
        </p:nvPicPr>
        <p:blipFill>
          <a:blip r:embed="rId2" cstate="print"/>
          <a:stretch>
            <a:fillRect/>
          </a:stretch>
        </p:blipFill>
        <p:spPr>
          <a:xfrm>
            <a:off x="457199" y="1857945"/>
            <a:ext cx="7615263" cy="4275236"/>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tedy na desce napsáno</a:t>
            </a:r>
            <a:endParaRPr lang="cs-CZ" dirty="0"/>
          </a:p>
        </p:txBody>
      </p:sp>
      <p:sp>
        <p:nvSpPr>
          <p:cNvPr id="3" name="Zástupný symbol pro obsah 2"/>
          <p:cNvSpPr>
            <a:spLocks noGrp="1"/>
          </p:cNvSpPr>
          <p:nvPr>
            <p:ph sz="quarter" idx="1"/>
          </p:nvPr>
        </p:nvSpPr>
        <p:spPr/>
        <p:txBody>
          <a:bodyPr/>
          <a:lstStyle/>
          <a:p>
            <a:endParaRPr lang="cs-CZ" dirty="0" smtClean="0"/>
          </a:p>
          <a:p>
            <a:pPr>
              <a:buNone/>
            </a:pPr>
            <a:r>
              <a:rPr lang="cs-CZ" dirty="0" smtClean="0"/>
              <a:t>Na tomto místě položil svůj život za svoji vlast </a:t>
            </a:r>
          </a:p>
          <a:p>
            <a:pPr>
              <a:buNone/>
            </a:pPr>
            <a:r>
              <a:rPr lang="cs-CZ" dirty="0" smtClean="0"/>
              <a:t>František Másílko</a:t>
            </a:r>
          </a:p>
          <a:p>
            <a:pPr>
              <a:buNone/>
            </a:pPr>
            <a:r>
              <a:rPr lang="cs-CZ" dirty="0" smtClean="0"/>
              <a:t>2.1.1912 – 8.5.1945</a:t>
            </a:r>
          </a:p>
          <a:p>
            <a:pPr>
              <a:buNone/>
            </a:pPr>
            <a:r>
              <a:rPr lang="cs-CZ" dirty="0" smtClean="0"/>
              <a:t>Kdo hrdinnou smrtí zmírá toho se nezapomíná</a:t>
            </a:r>
          </a:p>
          <a:p>
            <a:endParaRPr lang="cs-CZ"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Hrob Františka Másílka</a:t>
            </a:r>
            <a:endParaRPr lang="cs-CZ" dirty="0"/>
          </a:p>
        </p:txBody>
      </p:sp>
      <p:pic>
        <p:nvPicPr>
          <p:cNvPr id="4" name="Zástupný symbol pro obsah 3" descr="hrobmásílko.jpg"/>
          <p:cNvPicPr>
            <a:picLocks noGrp="1" noChangeAspect="1"/>
          </p:cNvPicPr>
          <p:nvPr>
            <p:ph sz="quarter" idx="1"/>
          </p:nvPr>
        </p:nvPicPr>
        <p:blipFill>
          <a:blip r:embed="rId2"/>
          <a:stretch>
            <a:fillRect/>
          </a:stretch>
        </p:blipFill>
        <p:spPr>
          <a:xfrm>
            <a:off x="941916" y="1600200"/>
            <a:ext cx="6498167" cy="4873625"/>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Místo posledního uložení v Praze, Olšanské hřbitovy</a:t>
            </a:r>
            <a:endParaRPr lang="cs-CZ" dirty="0"/>
          </a:p>
        </p:txBody>
      </p:sp>
      <p:pic>
        <p:nvPicPr>
          <p:cNvPr id="1026" name="Picture 2" descr="C:\Users\Lenovo\AppData\Local\Microsoft\Windows\Temporary Internet Files\Content.IE5\6N8UKPMW\Obraz004 (1).jpg"/>
          <p:cNvPicPr>
            <a:picLocks noGrp="1" noChangeAspect="1" noChangeArrowheads="1"/>
          </p:cNvPicPr>
          <p:nvPr>
            <p:ph sz="quarter" idx="1"/>
          </p:nvPr>
        </p:nvPicPr>
        <p:blipFill>
          <a:blip r:embed="rId2"/>
          <a:srcRect/>
          <a:stretch>
            <a:fillRect/>
          </a:stretch>
        </p:blipFill>
        <p:spPr bwMode="auto">
          <a:xfrm>
            <a:off x="941916" y="1600200"/>
            <a:ext cx="6498167" cy="487362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Povodeň</a:t>
            </a:r>
            <a:endParaRPr lang="cs-CZ" dirty="0"/>
          </a:p>
        </p:txBody>
      </p:sp>
      <p:sp>
        <p:nvSpPr>
          <p:cNvPr id="3" name="Zástupný symbol pro obsah 2"/>
          <p:cNvSpPr>
            <a:spLocks noGrp="1"/>
          </p:cNvSpPr>
          <p:nvPr>
            <p:ph sz="quarter" idx="1"/>
          </p:nvPr>
        </p:nvSpPr>
        <p:spPr/>
        <p:txBody>
          <a:bodyPr/>
          <a:lstStyle/>
          <a:p>
            <a:pPr algn="just"/>
            <a:r>
              <a:rPr lang="cs-CZ" dirty="0" smtClean="0"/>
              <a:t>Dolních Mokropes, Dobřichovic, Řevnic  až k  Berounu .  Toto jezero vod a ledu zničilo stovky chat v obcích. 11. Února o 12 hodině nastal odtok vody a ledu .Voda s ledem se   valila do Vltavy a brala vše,  co bylo v cestě . Stovky chat,celých i zničených plulo po hladině. Všechny chaty v zálivu na pravém břehu Berounky za toto odpoledne   zmizely. Pole s ozimem byla zničena.</a:t>
            </a:r>
          </a:p>
          <a:p>
            <a:pPr algn="just"/>
            <a:r>
              <a:rPr lang="cs-CZ" dirty="0" smtClean="0"/>
              <a:t>Z dolní části Horních Mokropes byly rodiny vystěhovány.  Rodičovské sdružení vařilo po celé dni pro tyto rodiny polévky po dobu povodně v restauraci Na závisti.</a:t>
            </a:r>
          </a:p>
          <a:p>
            <a:endParaRPr lang="cs-CZ"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Pomník obětem válek u staré školy </a:t>
            </a:r>
            <a:br>
              <a:rPr lang="cs-CZ" sz="2800" dirty="0" smtClean="0"/>
            </a:br>
            <a:r>
              <a:rPr lang="cs-CZ" sz="2800" dirty="0" smtClean="0"/>
              <a:t>ve </a:t>
            </a:r>
            <a:r>
              <a:rPr lang="cs-CZ" sz="2800" dirty="0" err="1" smtClean="0"/>
              <a:t>Všenorech</a:t>
            </a:r>
            <a:endParaRPr lang="cs-CZ" sz="2800" dirty="0"/>
          </a:p>
        </p:txBody>
      </p:sp>
      <p:pic>
        <p:nvPicPr>
          <p:cNvPr id="4" name="Zástupný symbol pro obsah 3" descr="17309_01-1[1].jpg"/>
          <p:cNvPicPr>
            <a:picLocks noGrp="1" noChangeAspect="1"/>
          </p:cNvPicPr>
          <p:nvPr>
            <p:ph sz="quarter" idx="1"/>
          </p:nvPr>
        </p:nvPicPr>
        <p:blipFill>
          <a:blip r:embed="rId2"/>
          <a:stretch>
            <a:fillRect/>
          </a:stretch>
        </p:blipFill>
        <p:spPr>
          <a:xfrm>
            <a:off x="2285985" y="1623997"/>
            <a:ext cx="3714776" cy="4953035"/>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smtClean="0"/>
              <a:t>Pomník Obětem válek</a:t>
            </a:r>
            <a:endParaRPr lang="cs-CZ" sz="2800" dirty="0"/>
          </a:p>
        </p:txBody>
      </p:sp>
      <p:sp>
        <p:nvSpPr>
          <p:cNvPr id="3" name="Zástupný symbol pro obsah 2"/>
          <p:cNvSpPr>
            <a:spLocks noGrp="1"/>
          </p:cNvSpPr>
          <p:nvPr>
            <p:ph sz="quarter" idx="1"/>
          </p:nvPr>
        </p:nvSpPr>
        <p:spPr/>
        <p:txBody>
          <a:bodyPr>
            <a:normAutofit/>
          </a:bodyPr>
          <a:lstStyle/>
          <a:p>
            <a:r>
              <a:rPr lang="cs-CZ" sz="2800" dirty="0" smtClean="0">
                <a:solidFill>
                  <a:schemeClr val="tx2">
                    <a:lumMod val="75000"/>
                  </a:schemeClr>
                </a:solidFill>
              </a:rPr>
              <a:t>NA PAMĚŤ </a:t>
            </a:r>
            <a:br>
              <a:rPr lang="cs-CZ" sz="2800" dirty="0" smtClean="0">
                <a:solidFill>
                  <a:schemeClr val="tx2">
                    <a:lumMod val="75000"/>
                  </a:schemeClr>
                </a:solidFill>
              </a:rPr>
            </a:br>
            <a:r>
              <a:rPr lang="cs-CZ" sz="2800" dirty="0" smtClean="0">
                <a:solidFill>
                  <a:schemeClr val="tx2">
                    <a:lumMod val="75000"/>
                  </a:schemeClr>
                </a:solidFill>
              </a:rPr>
              <a:t>VŠECH OBĚTÍ ODBOJE </a:t>
            </a:r>
            <a:br>
              <a:rPr lang="cs-CZ" sz="2800" dirty="0" smtClean="0">
                <a:solidFill>
                  <a:schemeClr val="tx2">
                    <a:lumMod val="75000"/>
                  </a:schemeClr>
                </a:solidFill>
              </a:rPr>
            </a:br>
            <a:r>
              <a:rPr lang="cs-CZ" sz="2800" dirty="0" smtClean="0">
                <a:solidFill>
                  <a:schemeClr val="tx2">
                    <a:lumMod val="75000"/>
                  </a:schemeClr>
                </a:solidFill>
              </a:rPr>
              <a:t>A KVĚTNOVÉ REVOLUCE </a:t>
            </a:r>
            <a:br>
              <a:rPr lang="cs-CZ" sz="2800" dirty="0" smtClean="0">
                <a:solidFill>
                  <a:schemeClr val="tx2">
                    <a:lumMod val="75000"/>
                  </a:schemeClr>
                </a:solidFill>
              </a:rPr>
            </a:br>
            <a:r>
              <a:rPr lang="cs-CZ" sz="2800" dirty="0" smtClean="0">
                <a:solidFill>
                  <a:schemeClr val="tx2">
                    <a:lumMod val="75000"/>
                  </a:schemeClr>
                </a:solidFill>
              </a:rPr>
              <a:t>1939 - 1945</a:t>
            </a:r>
          </a:p>
          <a:p>
            <a:r>
              <a:rPr lang="cs-CZ" dirty="0" smtClean="0"/>
              <a:t/>
            </a:r>
            <a:br>
              <a:rPr lang="cs-CZ" dirty="0" smtClean="0"/>
            </a:br>
            <a:r>
              <a:rPr lang="cs-CZ" sz="2800" dirty="0" smtClean="0"/>
              <a:t>Centrální evidence válečných hrobů: je evidován, CZE-2105-27158</a:t>
            </a:r>
            <a:br>
              <a:rPr lang="cs-CZ" sz="2800" dirty="0" smtClean="0"/>
            </a:br>
            <a:r>
              <a:rPr lang="cs-CZ" sz="2800" dirty="0" smtClean="0"/>
              <a:t>Souřadnice: N49°56'00.8'' E14°19'00.8'' </a:t>
            </a:r>
            <a:endParaRPr lang="cs-CZ" sz="28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Knihy v nebezpečí</a:t>
            </a:r>
            <a:endParaRPr lang="cs-CZ" dirty="0"/>
          </a:p>
        </p:txBody>
      </p:sp>
      <p:sp>
        <p:nvSpPr>
          <p:cNvPr id="3" name="Zástupný symbol pro obsah 2"/>
          <p:cNvSpPr>
            <a:spLocks noGrp="1"/>
          </p:cNvSpPr>
          <p:nvPr>
            <p:ph sz="quarter" idx="1"/>
          </p:nvPr>
        </p:nvSpPr>
        <p:spPr/>
        <p:txBody>
          <a:bodyPr/>
          <a:lstStyle/>
          <a:p>
            <a:pPr algn="just"/>
            <a:r>
              <a:rPr lang="cs-CZ" dirty="0" smtClean="0"/>
              <a:t>Knihovník knihovny ve </a:t>
            </a:r>
            <a:r>
              <a:rPr lang="cs-CZ" dirty="0" err="1" smtClean="0"/>
              <a:t>Všenorech</a:t>
            </a:r>
            <a:r>
              <a:rPr lang="cs-CZ" dirty="0" smtClean="0"/>
              <a:t>, Antonín Petrák a řídící učitel Rudolf Kalivoda vybrali kolem 800 nejhodnějších knih a uložili je na půdě školy ve </a:t>
            </a:r>
            <a:r>
              <a:rPr lang="cs-CZ" dirty="0" err="1" smtClean="0"/>
              <a:t>Všenorech</a:t>
            </a:r>
            <a:r>
              <a:rPr lang="cs-CZ" dirty="0" smtClean="0"/>
              <a:t>, čímž je zachránili před tím, že by končily ve starém papíru dle nařízení ministra Moravce. Ve škole v Horních </a:t>
            </a:r>
            <a:r>
              <a:rPr lang="cs-CZ" dirty="0" err="1" smtClean="0"/>
              <a:t>Mokropsích</a:t>
            </a:r>
            <a:r>
              <a:rPr lang="cs-CZ" dirty="0" smtClean="0"/>
              <a:t> si zase učitelé vzali knihy domů a po válce je vrátili.</a:t>
            </a:r>
            <a:endParaRPr lang="cs-CZ"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Použité zdroje</a:t>
            </a:r>
            <a:endParaRPr lang="cs-CZ" dirty="0"/>
          </a:p>
        </p:txBody>
      </p:sp>
      <p:sp>
        <p:nvSpPr>
          <p:cNvPr id="3" name="Zástupný symbol pro obsah 2"/>
          <p:cNvSpPr>
            <a:spLocks noGrp="1"/>
          </p:cNvSpPr>
          <p:nvPr>
            <p:ph sz="quarter" idx="1"/>
          </p:nvPr>
        </p:nvSpPr>
        <p:spPr/>
        <p:txBody>
          <a:bodyPr>
            <a:normAutofit fontScale="62500" lnSpcReduction="20000"/>
          </a:bodyPr>
          <a:lstStyle/>
          <a:p>
            <a:endParaRPr lang="cs-CZ" dirty="0" smtClean="0"/>
          </a:p>
          <a:p>
            <a:r>
              <a:rPr lang="cs-CZ" dirty="0" smtClean="0"/>
              <a:t>Národní archiv, fond Zemské četnické velitelství Praha, karton č. 904, </a:t>
            </a:r>
            <a:r>
              <a:rPr lang="cs-CZ" dirty="0" err="1" smtClean="0"/>
              <a:t>inv</a:t>
            </a:r>
            <a:r>
              <a:rPr lang="cs-CZ" dirty="0" smtClean="0"/>
              <a:t>. č. 7130/45</a:t>
            </a:r>
            <a:br>
              <a:rPr lang="cs-CZ" dirty="0" smtClean="0"/>
            </a:br>
            <a:r>
              <a:rPr lang="cs-CZ" dirty="0" err="1" smtClean="0"/>
              <a:t>Air</a:t>
            </a:r>
            <a:r>
              <a:rPr lang="cs-CZ" dirty="0" smtClean="0"/>
              <a:t> </a:t>
            </a:r>
            <a:r>
              <a:rPr lang="cs-CZ" dirty="0" err="1" smtClean="0"/>
              <a:t>Force</a:t>
            </a:r>
            <a:r>
              <a:rPr lang="cs-CZ" dirty="0" smtClean="0"/>
              <a:t> </a:t>
            </a:r>
            <a:r>
              <a:rPr lang="cs-CZ" dirty="0" err="1" smtClean="0"/>
              <a:t>Historical</a:t>
            </a:r>
            <a:r>
              <a:rPr lang="cs-CZ" dirty="0" smtClean="0"/>
              <a:t> </a:t>
            </a:r>
            <a:r>
              <a:rPr lang="cs-CZ" dirty="0" err="1" smtClean="0"/>
              <a:t>Research</a:t>
            </a:r>
            <a:r>
              <a:rPr lang="cs-CZ" dirty="0" smtClean="0"/>
              <a:t> </a:t>
            </a:r>
            <a:r>
              <a:rPr lang="cs-CZ" dirty="0" err="1" smtClean="0"/>
              <a:t>Agency</a:t>
            </a:r>
            <a:r>
              <a:rPr lang="cs-CZ" dirty="0" smtClean="0"/>
              <a:t>, </a:t>
            </a:r>
            <a:r>
              <a:rPr lang="cs-CZ" dirty="0" err="1" smtClean="0"/>
              <a:t>roll</a:t>
            </a:r>
            <a:r>
              <a:rPr lang="cs-CZ" dirty="0" smtClean="0"/>
              <a:t> B 5653, </a:t>
            </a:r>
            <a:r>
              <a:rPr lang="cs-CZ" dirty="0" err="1" smtClean="0"/>
              <a:t>Ninth</a:t>
            </a:r>
            <a:r>
              <a:rPr lang="cs-CZ" dirty="0" smtClean="0"/>
              <a:t> </a:t>
            </a:r>
            <a:r>
              <a:rPr lang="cs-CZ" dirty="0" err="1" smtClean="0"/>
              <a:t>Air</a:t>
            </a:r>
            <a:r>
              <a:rPr lang="cs-CZ" dirty="0" smtClean="0"/>
              <a:t> </a:t>
            </a:r>
            <a:r>
              <a:rPr lang="cs-CZ" dirty="0" err="1" smtClean="0"/>
              <a:t>Force</a:t>
            </a:r>
            <a:r>
              <a:rPr lang="cs-CZ" dirty="0" smtClean="0"/>
              <a:t> </a:t>
            </a:r>
            <a:r>
              <a:rPr lang="cs-CZ" dirty="0" err="1" smtClean="0"/>
              <a:t>Summary</a:t>
            </a:r>
            <a:r>
              <a:rPr lang="cs-CZ" dirty="0" smtClean="0"/>
              <a:t> </a:t>
            </a:r>
            <a:r>
              <a:rPr lang="cs-CZ" dirty="0" err="1" smtClean="0"/>
              <a:t>of</a:t>
            </a:r>
            <a:r>
              <a:rPr lang="cs-CZ" dirty="0" smtClean="0"/>
              <a:t> </a:t>
            </a:r>
            <a:r>
              <a:rPr lang="cs-CZ" dirty="0" err="1" smtClean="0"/>
              <a:t>Operations</a:t>
            </a:r>
            <a:r>
              <a:rPr lang="cs-CZ" dirty="0" smtClean="0"/>
              <a:t> No. 109 – 19 </a:t>
            </a:r>
            <a:r>
              <a:rPr lang="cs-CZ" dirty="0" err="1" smtClean="0"/>
              <a:t>April</a:t>
            </a:r>
            <a:r>
              <a:rPr lang="cs-CZ" dirty="0" smtClean="0"/>
              <a:t> 1945</a:t>
            </a:r>
            <a:br>
              <a:rPr lang="cs-CZ" dirty="0" smtClean="0"/>
            </a:br>
            <a:r>
              <a:rPr lang="cs-CZ" dirty="0" smtClean="0"/>
              <a:t>Národní archiv, fond Sbírka staničních kronik, karton č. 9, Dobřichovice</a:t>
            </a:r>
            <a:br>
              <a:rPr lang="cs-CZ" dirty="0" smtClean="0"/>
            </a:br>
            <a:r>
              <a:rPr lang="cs-CZ" dirty="0" smtClean="0"/>
              <a:t>ČERMÁK, </a:t>
            </a:r>
            <a:r>
              <a:rPr lang="cs-CZ" dirty="0" err="1" smtClean="0"/>
              <a:t>Bojan</a:t>
            </a:r>
            <a:r>
              <a:rPr lang="cs-CZ" dirty="0" smtClean="0"/>
              <a:t> a NEUBERT, Karel. Osobní sdělení 7. a 14. července 1993</a:t>
            </a:r>
            <a:br>
              <a:rPr lang="cs-CZ" dirty="0" smtClean="0"/>
            </a:br>
            <a:r>
              <a:rPr lang="cs-CZ" dirty="0" smtClean="0"/>
              <a:t>KRATOCHVÍL, Václav </a:t>
            </a:r>
            <a:r>
              <a:rPr lang="cs-CZ" dirty="0" err="1" smtClean="0"/>
              <a:t>et</a:t>
            </a:r>
            <a:r>
              <a:rPr lang="cs-CZ" dirty="0" smtClean="0"/>
              <a:t> </a:t>
            </a:r>
            <a:r>
              <a:rPr lang="cs-CZ" dirty="0" err="1" smtClean="0"/>
              <a:t>al</a:t>
            </a:r>
            <a:r>
              <a:rPr lang="cs-CZ" dirty="0" smtClean="0"/>
              <a:t>. </a:t>
            </a:r>
            <a:r>
              <a:rPr lang="cs-CZ" i="1" dirty="0" smtClean="0"/>
              <a:t>Dobřichovice : historie, lidé a události</a:t>
            </a:r>
            <a:r>
              <a:rPr lang="cs-CZ" dirty="0" smtClean="0"/>
              <a:t>. Dobřichovice: Obec Dobřichovice, 2006, s. 83</a:t>
            </a:r>
          </a:p>
          <a:p>
            <a:r>
              <a:rPr lang="cs-CZ" dirty="0" smtClean="0">
                <a:hlinkClick r:id="rId2"/>
              </a:rPr>
              <a:t>http://www.</a:t>
            </a:r>
            <a:r>
              <a:rPr lang="cs-CZ" dirty="0" err="1" smtClean="0">
                <a:hlinkClick r:id="rId2"/>
              </a:rPr>
              <a:t>vets.estranky.cz</a:t>
            </a:r>
            <a:r>
              <a:rPr lang="cs-CZ" dirty="0" smtClean="0">
                <a:hlinkClick r:id="rId2"/>
              </a:rPr>
              <a:t>/</a:t>
            </a:r>
            <a:endParaRPr lang="cs-CZ" dirty="0" smtClean="0"/>
          </a:p>
          <a:p>
            <a:r>
              <a:rPr lang="cs-CZ" dirty="0" smtClean="0"/>
              <a:t>Zdroje:</a:t>
            </a:r>
            <a:br>
              <a:rPr lang="cs-CZ" dirty="0" smtClean="0"/>
            </a:br>
            <a:r>
              <a:rPr lang="cs-CZ" dirty="0" smtClean="0"/>
              <a:t>Národní archiv, fond Zemské četnické velitelství Praha, karton č. 904, </a:t>
            </a:r>
            <a:r>
              <a:rPr lang="cs-CZ" dirty="0" err="1" smtClean="0"/>
              <a:t>inv</a:t>
            </a:r>
            <a:r>
              <a:rPr lang="cs-CZ" dirty="0" smtClean="0"/>
              <a:t>. č. 7130/45</a:t>
            </a:r>
            <a:br>
              <a:rPr lang="cs-CZ" dirty="0" smtClean="0"/>
            </a:br>
            <a:r>
              <a:rPr lang="cs-CZ" dirty="0" err="1" smtClean="0"/>
              <a:t>Air</a:t>
            </a:r>
            <a:r>
              <a:rPr lang="cs-CZ" dirty="0" smtClean="0"/>
              <a:t> </a:t>
            </a:r>
            <a:r>
              <a:rPr lang="cs-CZ" dirty="0" err="1" smtClean="0"/>
              <a:t>Force</a:t>
            </a:r>
            <a:r>
              <a:rPr lang="cs-CZ" dirty="0" smtClean="0"/>
              <a:t> </a:t>
            </a:r>
            <a:r>
              <a:rPr lang="cs-CZ" dirty="0" err="1" smtClean="0"/>
              <a:t>Historical</a:t>
            </a:r>
            <a:r>
              <a:rPr lang="cs-CZ" dirty="0" smtClean="0"/>
              <a:t> </a:t>
            </a:r>
            <a:r>
              <a:rPr lang="cs-CZ" dirty="0" err="1" smtClean="0"/>
              <a:t>Research</a:t>
            </a:r>
            <a:r>
              <a:rPr lang="cs-CZ" dirty="0" smtClean="0"/>
              <a:t> </a:t>
            </a:r>
            <a:r>
              <a:rPr lang="cs-CZ" dirty="0" err="1" smtClean="0"/>
              <a:t>Agency</a:t>
            </a:r>
            <a:r>
              <a:rPr lang="cs-CZ" dirty="0" smtClean="0"/>
              <a:t>, </a:t>
            </a:r>
            <a:r>
              <a:rPr lang="cs-CZ" dirty="0" err="1" smtClean="0"/>
              <a:t>roll</a:t>
            </a:r>
            <a:r>
              <a:rPr lang="cs-CZ" dirty="0" smtClean="0"/>
              <a:t> B 5653, </a:t>
            </a:r>
            <a:r>
              <a:rPr lang="cs-CZ" dirty="0" err="1" smtClean="0"/>
              <a:t>Ninth</a:t>
            </a:r>
            <a:r>
              <a:rPr lang="cs-CZ" dirty="0" smtClean="0"/>
              <a:t> </a:t>
            </a:r>
            <a:r>
              <a:rPr lang="cs-CZ" dirty="0" err="1" smtClean="0"/>
              <a:t>Air</a:t>
            </a:r>
            <a:r>
              <a:rPr lang="cs-CZ" dirty="0" smtClean="0"/>
              <a:t> </a:t>
            </a:r>
            <a:r>
              <a:rPr lang="cs-CZ" dirty="0" err="1" smtClean="0"/>
              <a:t>Force</a:t>
            </a:r>
            <a:r>
              <a:rPr lang="cs-CZ" dirty="0" smtClean="0"/>
              <a:t> </a:t>
            </a:r>
            <a:r>
              <a:rPr lang="cs-CZ" dirty="0" err="1" smtClean="0"/>
              <a:t>Summary</a:t>
            </a:r>
            <a:r>
              <a:rPr lang="cs-CZ" dirty="0" smtClean="0"/>
              <a:t> </a:t>
            </a:r>
            <a:r>
              <a:rPr lang="cs-CZ" dirty="0" err="1" smtClean="0"/>
              <a:t>of</a:t>
            </a:r>
            <a:r>
              <a:rPr lang="cs-CZ" dirty="0" smtClean="0"/>
              <a:t> </a:t>
            </a:r>
            <a:r>
              <a:rPr lang="cs-CZ" dirty="0" err="1" smtClean="0"/>
              <a:t>Operations</a:t>
            </a:r>
            <a:r>
              <a:rPr lang="cs-CZ" dirty="0" smtClean="0"/>
              <a:t> No. 109 – 19 </a:t>
            </a:r>
            <a:r>
              <a:rPr lang="cs-CZ" dirty="0" err="1" smtClean="0"/>
              <a:t>April</a:t>
            </a:r>
            <a:r>
              <a:rPr lang="cs-CZ" dirty="0" smtClean="0"/>
              <a:t> 1945</a:t>
            </a:r>
            <a:br>
              <a:rPr lang="cs-CZ" dirty="0" smtClean="0"/>
            </a:br>
            <a:r>
              <a:rPr lang="cs-CZ" dirty="0" smtClean="0"/>
              <a:t>Národní archiv, fond Sbírka staničních kronik, karton č. 9, Dobřichovice</a:t>
            </a:r>
            <a:br>
              <a:rPr lang="cs-CZ" dirty="0" smtClean="0"/>
            </a:br>
            <a:r>
              <a:rPr lang="cs-CZ" dirty="0" smtClean="0"/>
              <a:t>ČERMÁK, </a:t>
            </a:r>
            <a:r>
              <a:rPr lang="cs-CZ" dirty="0" err="1" smtClean="0"/>
              <a:t>Bojan</a:t>
            </a:r>
            <a:r>
              <a:rPr lang="cs-CZ" dirty="0" smtClean="0"/>
              <a:t> a NEUBERT, Karel. Osobní sdělení 7. a 14. července 1993</a:t>
            </a:r>
            <a:br>
              <a:rPr lang="cs-CZ" dirty="0" smtClean="0"/>
            </a:br>
            <a:r>
              <a:rPr lang="cs-CZ" dirty="0" smtClean="0"/>
              <a:t>KRATOCHVÍL, Václav </a:t>
            </a:r>
            <a:r>
              <a:rPr lang="cs-CZ" dirty="0" err="1" smtClean="0"/>
              <a:t>et</a:t>
            </a:r>
            <a:r>
              <a:rPr lang="cs-CZ" dirty="0" smtClean="0"/>
              <a:t> </a:t>
            </a:r>
            <a:r>
              <a:rPr lang="cs-CZ" dirty="0" err="1" smtClean="0"/>
              <a:t>al</a:t>
            </a:r>
            <a:r>
              <a:rPr lang="cs-CZ" dirty="0" smtClean="0"/>
              <a:t>. </a:t>
            </a:r>
            <a:r>
              <a:rPr lang="cs-CZ" i="1" dirty="0" smtClean="0"/>
              <a:t>Dobřichovice : historie, lidé a události</a:t>
            </a:r>
            <a:r>
              <a:rPr lang="cs-CZ" dirty="0" smtClean="0"/>
              <a:t>. Dobřichovice: Obec Dobřichovice, 2006</a:t>
            </a:r>
          </a:p>
          <a:p>
            <a:r>
              <a:rPr lang="cs-CZ" dirty="0" smtClean="0"/>
              <a:t>Školní pamětní kniha Horních Mokropes, kronika Horních Mokropes a kronika </a:t>
            </a:r>
            <a:r>
              <a:rPr lang="cs-CZ" dirty="0" err="1" smtClean="0"/>
              <a:t>Všenor</a:t>
            </a:r>
            <a:r>
              <a:rPr lang="cs-CZ" dirty="0" smtClean="0"/>
              <a:t>. </a:t>
            </a:r>
          </a:p>
          <a:p>
            <a:endParaRPr lang="cs-CZ"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quarter" idx="1"/>
          </p:nvPr>
        </p:nvSpPr>
        <p:spPr/>
        <p:txBody>
          <a:bodyPr/>
          <a:lstStyle/>
          <a:p>
            <a:endParaRPr lang="cs-CZ" dirty="0" smtClean="0"/>
          </a:p>
          <a:p>
            <a:endParaRPr lang="cs-CZ" dirty="0"/>
          </a:p>
          <a:p>
            <a:pPr algn="ctr"/>
            <a:r>
              <a:rPr lang="cs-CZ" sz="2800" dirty="0" smtClean="0"/>
              <a:t>Děkujeme za pozornost</a:t>
            </a:r>
            <a:endParaRPr lang="cs-CZ" sz="28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
            </a:r>
            <a:br>
              <a:rPr lang="cs-CZ" dirty="0" smtClean="0"/>
            </a:br>
            <a:r>
              <a:rPr lang="cs-CZ" dirty="0" smtClean="0"/>
              <a:t/>
            </a:r>
            <a:br>
              <a:rPr lang="cs-CZ" dirty="0" smtClean="0"/>
            </a:br>
            <a:endParaRPr lang="cs-CZ" dirty="0"/>
          </a:p>
        </p:txBody>
      </p:sp>
      <p:sp>
        <p:nvSpPr>
          <p:cNvPr id="3" name="Zástupný symbol pro obsah 2"/>
          <p:cNvSpPr>
            <a:spLocks noGrp="1"/>
          </p:cNvSpPr>
          <p:nvPr>
            <p:ph sz="quarter" idx="1"/>
          </p:nvPr>
        </p:nvSpPr>
        <p:spPr/>
        <p:txBody>
          <a:bodyPr/>
          <a:lstStyle/>
          <a:p>
            <a:endParaRPr lang="cs-CZ" dirty="0"/>
          </a:p>
          <a:p>
            <a:pPr>
              <a:buNone/>
            </a:pPr>
            <a:r>
              <a:rPr lang="cs-CZ" sz="2800" dirty="0" smtClean="0"/>
              <a:t>Eva </a:t>
            </a:r>
            <a:r>
              <a:rPr lang="cs-CZ" sz="2800" dirty="0" err="1" smtClean="0"/>
              <a:t>Tomisová</a:t>
            </a:r>
            <a:endParaRPr lang="cs-CZ" sz="2800" dirty="0" smtClean="0"/>
          </a:p>
          <a:p>
            <a:pPr>
              <a:buNone/>
            </a:pPr>
            <a:r>
              <a:rPr lang="cs-CZ" sz="2800" dirty="0" smtClean="0"/>
              <a:t>Alena </a:t>
            </a:r>
            <a:r>
              <a:rPr lang="cs-CZ" sz="2800" dirty="0" err="1" smtClean="0"/>
              <a:t>Sahánková</a:t>
            </a:r>
            <a:endParaRPr lang="cs-CZ" sz="2800" dirty="0" smtClean="0"/>
          </a:p>
          <a:p>
            <a:pPr>
              <a:buNone/>
            </a:pPr>
            <a:endParaRPr lang="cs-CZ" sz="2800" dirty="0" smtClean="0"/>
          </a:p>
          <a:p>
            <a:pPr>
              <a:buNone/>
            </a:pPr>
            <a:r>
              <a:rPr lang="cs-CZ" sz="2800" dirty="0" smtClean="0"/>
              <a:t>Kulturní komise </a:t>
            </a:r>
            <a:r>
              <a:rPr lang="cs-CZ" sz="2800" dirty="0" err="1" smtClean="0"/>
              <a:t>Všenory</a:t>
            </a:r>
            <a:endParaRPr lang="cs-CZ" sz="2800" dirty="0"/>
          </a:p>
          <a:p>
            <a:pPr>
              <a:buNone/>
            </a:pPr>
            <a:endParaRPr lang="cs-CZ" sz="2800" dirty="0"/>
          </a:p>
          <a:p>
            <a:pPr>
              <a:buNone/>
            </a:pPr>
            <a:r>
              <a:rPr lang="cs-CZ" sz="2800" dirty="0" smtClean="0"/>
              <a:t>Květen 2015</a:t>
            </a:r>
            <a:endParaRPr lang="cs-CZ" sz="2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7467600" cy="1417638"/>
          </a:xfrm>
        </p:spPr>
        <p:txBody>
          <a:bodyPr>
            <a:noAutofit/>
          </a:bodyPr>
          <a:lstStyle/>
          <a:p>
            <a:r>
              <a:rPr lang="cs-CZ" sz="2000" dirty="0" smtClean="0"/>
              <a:t>Povodeň 1941 – od železničního mostu </a:t>
            </a:r>
            <a:br>
              <a:rPr lang="cs-CZ" sz="2000" dirty="0" smtClean="0"/>
            </a:br>
            <a:r>
              <a:rPr lang="cs-CZ" sz="2000" dirty="0" smtClean="0"/>
              <a:t>Za sádkami jsou ještě vidět chaty, které byly povodní zničeny</a:t>
            </a:r>
            <a:br>
              <a:rPr lang="cs-CZ" sz="2000" dirty="0" smtClean="0"/>
            </a:br>
            <a:endParaRPr lang="cs-CZ" sz="2000" dirty="0"/>
          </a:p>
        </p:txBody>
      </p:sp>
      <p:sp>
        <p:nvSpPr>
          <p:cNvPr id="3" name="Zástupný symbol pro obsah 2"/>
          <p:cNvSpPr>
            <a:spLocks noGrp="1"/>
          </p:cNvSpPr>
          <p:nvPr>
            <p:ph sz="quarter" idx="1"/>
          </p:nvPr>
        </p:nvSpPr>
        <p:spPr>
          <a:xfrm>
            <a:off x="457200" y="1214422"/>
            <a:ext cx="7467600" cy="5259530"/>
          </a:xfrm>
        </p:spPr>
        <p:txBody>
          <a:bodyPr/>
          <a:lstStyle/>
          <a:p>
            <a:endParaRPr lang="cs-CZ" dirty="0" smtClean="0"/>
          </a:p>
        </p:txBody>
      </p:sp>
      <p:pic>
        <p:nvPicPr>
          <p:cNvPr id="4" name="Obrázek 3" descr="pohled se žel. mostu proti vodě 3.jpg"/>
          <p:cNvPicPr>
            <a:picLocks noChangeAspect="1"/>
          </p:cNvPicPr>
          <p:nvPr/>
        </p:nvPicPr>
        <p:blipFill>
          <a:blip r:embed="rId2"/>
          <a:stretch>
            <a:fillRect/>
          </a:stretch>
        </p:blipFill>
        <p:spPr>
          <a:xfrm>
            <a:off x="928662" y="1214422"/>
            <a:ext cx="7143800" cy="542928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2800" dirty="0" smtClean="0"/>
              <a:t>Povodeň 1941</a:t>
            </a:r>
            <a:br>
              <a:rPr lang="cs-CZ" sz="2800" dirty="0" smtClean="0"/>
            </a:br>
            <a:r>
              <a:rPr lang="cs-CZ" sz="2800" dirty="0" smtClean="0"/>
              <a:t>Pohled od železniční zastávky </a:t>
            </a:r>
            <a:r>
              <a:rPr lang="cs-CZ" sz="2800" dirty="0" err="1" smtClean="0"/>
              <a:t>Všenory</a:t>
            </a:r>
            <a:r>
              <a:rPr lang="cs-CZ" dirty="0" smtClean="0"/>
              <a:t/>
            </a:r>
            <a:br>
              <a:rPr lang="cs-CZ" dirty="0" smtClean="0"/>
            </a:br>
            <a:endParaRPr lang="cs-CZ" dirty="0"/>
          </a:p>
        </p:txBody>
      </p:sp>
      <p:pic>
        <p:nvPicPr>
          <p:cNvPr id="6" name="Zástupný symbol pro obsah 5" descr="Záplava na pravém břehu Pohled ze zastávky Všenory směrem na levý břeh (záhyb inundační hráze).jpg"/>
          <p:cNvPicPr>
            <a:picLocks noGrp="1" noChangeAspect="1"/>
          </p:cNvPicPr>
          <p:nvPr>
            <p:ph sz="quarter" idx="1"/>
          </p:nvPr>
        </p:nvPicPr>
        <p:blipFill>
          <a:blip r:embed="rId2"/>
          <a:stretch>
            <a:fillRect/>
          </a:stretch>
        </p:blipFill>
        <p:spPr>
          <a:xfrm>
            <a:off x="142844" y="1300650"/>
            <a:ext cx="7786742" cy="5365954"/>
          </a:xfr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kýř">
  <a:themeElements>
    <a:clrScheme name="Arkýř">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Arkýř">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rkýř">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2224</TotalTime>
  <Words>1605</Words>
  <Application>Microsoft Office PowerPoint</Application>
  <PresentationFormat>Předvádění na obrazovce (4:3)</PresentationFormat>
  <Paragraphs>210</Paragraphs>
  <Slides>75</Slides>
  <Notes>0</Notes>
  <HiddenSlides>0</HiddenSlides>
  <MMClips>0</MMClips>
  <ScaleCrop>false</ScaleCrop>
  <HeadingPairs>
    <vt:vector size="4" baseType="variant">
      <vt:variant>
        <vt:lpstr>Motiv</vt:lpstr>
      </vt:variant>
      <vt:variant>
        <vt:i4>1</vt:i4>
      </vt:variant>
      <vt:variant>
        <vt:lpstr>Nadpisy snímků</vt:lpstr>
      </vt:variant>
      <vt:variant>
        <vt:i4>75</vt:i4>
      </vt:variant>
    </vt:vector>
  </HeadingPairs>
  <TitlesOfParts>
    <vt:vector size="76" baseType="lpstr">
      <vt:lpstr>Arkýř</vt:lpstr>
      <vt:lpstr>Květnové dny 1945  ve VŠENORECH </vt:lpstr>
      <vt:lpstr>Ukázky z kronik a zajímavých knih </vt:lpstr>
      <vt:lpstr>Květnové dny 1945 ve Všenorech Barikáda před domem Hojerů květen 1945</vt:lpstr>
      <vt:lpstr>Co předcházelo ukončení druhé světové války – z kronik vybrala Eva Tomisová</vt:lpstr>
      <vt:lpstr>„Pole rodičovského sdružení . </vt:lpstr>
      <vt:lpstr>Počasí</vt:lpstr>
      <vt:lpstr>Povodeň</vt:lpstr>
      <vt:lpstr>Povodeň 1941 – od železničního mostu  Za sádkami jsou ještě vidět chaty, které byly povodní zničeny </vt:lpstr>
      <vt:lpstr>Povodeň 1941 Pohled od železniční zastávky Všenory </vt:lpstr>
      <vt:lpstr>Povodeň 1941 Horní Mokropsy u trati</vt:lpstr>
      <vt:lpstr>Povodeň 1941  Pohled od mostu proti toku vody</vt:lpstr>
      <vt:lpstr>Ze školní kroniky – Eva Tomisová </vt:lpstr>
      <vt:lpstr>přišlo jaro 1945</vt:lpstr>
      <vt:lpstr>A přišel pátý květen 1945 Stavba barikády u rozhlasu (z archivu Českého rozhlasu)</vt:lpstr>
      <vt:lpstr>„  Voláme českou policii, české četnictvo a vládní vojsko na pomoc Českému rozhlasu!" </vt:lpstr>
      <vt:lpstr>Hloubkaři postrachem železnice</vt:lpstr>
      <vt:lpstr>Dobřichovice – nálet 19.4.1945</vt:lpstr>
      <vt:lpstr>Zasypávání kráterů po bombách v Dobřichovicích,  foto sbírka paní Janů</vt:lpstr>
      <vt:lpstr>Dobřichovice – nálet 19.4.1945</vt:lpstr>
      <vt:lpstr>Cesta ke kráterům byla provázena hudbou. Foto ze sbírky paní Janů</vt:lpstr>
      <vt:lpstr>Zasypávání kráterů po bombách v Dobřichovicích,  foto sbírka paní Janů</vt:lpstr>
      <vt:lpstr>Zasypávání kráterů po bombách v Dobřichovicích,  foto sbírka paní Janů</vt:lpstr>
      <vt:lpstr>  Letecký snímek z roku 1953 se dvěma zřetelnými krátery již na katastru Všenor (Historická ortofotomapa CENIA 2010 a Podkladové letecké snímky poskytl VGHMÚř Dobruška, MO ČR 2009)</vt:lpstr>
      <vt:lpstr>21.4.1945</vt:lpstr>
      <vt:lpstr>Cesta vlakem nebyla bezpečná</vt:lpstr>
      <vt:lpstr> Filip Vojtášek je rovněž autorem databáze Hloubkové útoky, do které jsme přispívali alespoň fotografií</vt:lpstr>
      <vt:lpstr> </vt:lpstr>
      <vt:lpstr>Jak šly dny jeden, po druhém</vt:lpstr>
      <vt:lpstr>Jak šly dny jeden, po druhém</vt:lpstr>
      <vt:lpstr>Jak šly dny jeden, po druhém</vt:lpstr>
      <vt:lpstr>Zmínili jsme se o vojenské skupině  RG  Trávnice </vt:lpstr>
      <vt:lpstr>Snímek 32</vt:lpstr>
      <vt:lpstr>Revoluční národní výbory  v našich obcích</vt:lpstr>
      <vt:lpstr>Členové Revolučního národního výboru v Horních Mokropsích </vt:lpstr>
      <vt:lpstr>Předsedou se stal Bedřich Remek, bankovní úředník členové RNV : </vt:lpstr>
      <vt:lpstr>Členové Revolučního národního výboru Všenory</vt:lpstr>
      <vt:lpstr>A  Revoluční národní výbor ve Všenorech</vt:lpstr>
      <vt:lpstr>  V kronikách jsou uvedeny přehledy vězněných, zahynulých občanů, vojáků. Připomeneme tři z nich.</vt:lpstr>
      <vt:lpstr>13.května byl nešťastnou náhodou zastřelen příslušník Rudé armády nad všenorským nádražím, Aleksej Petrovič Serdjukov ve věku 28 let,  jedním z členů mokropeské hlídky.       Jeho hrob na hřbitově v Horních Mokropsích. Je vidět obrys  dvou samopalů, které zmizely. </vt:lpstr>
      <vt:lpstr>Pomník Alekseje Petroviče Serdjukova nad nádražím ve Všenorech</vt:lpstr>
      <vt:lpstr>Květoslav Mašita ze Všenor, padl při obraně vlasti v pouhých 18 letech dne 7. května 1945</vt:lpstr>
      <vt:lpstr>         Vzpomínka Marty Mašitové – Eliášové, sestry Květoslava Mašity </vt:lpstr>
      <vt:lpstr>Pancéřovým  vlakem  do chuchle ….</vt:lpstr>
      <vt:lpstr>Zpráva pro rodinu</vt:lpstr>
      <vt:lpstr>Úmrtní list</vt:lpstr>
      <vt:lpstr>Dopis  velitele pancéřového vlaku </vt:lpstr>
      <vt:lpstr>Dopis velitele pancéřového vlaku přepis</vt:lpstr>
      <vt:lpstr>Na fotografii paní Marta Mašitová-Eliášová</vt:lpstr>
      <vt:lpstr> Marta Mašitová – Eliášová, sestra  Květoslava Mašity v čítárně Všenorské knihovny </vt:lpstr>
      <vt:lpstr>Československou medaili za chrabrost před nepřítelem</vt:lpstr>
      <vt:lpstr>Snímek 51</vt:lpstr>
      <vt:lpstr>Z pohřbu</vt:lpstr>
      <vt:lpstr>Z pohřbu</vt:lpstr>
      <vt:lpstr>Z pohřbu</vt:lpstr>
      <vt:lpstr>Z pohřbu</vt:lpstr>
      <vt:lpstr>Tablo – s kolegy z firmy, kteří rovněž padli </vt:lpstr>
      <vt:lpstr>Hrob na všenorském hřbitově </vt:lpstr>
      <vt:lpstr>Podle Květoslava Mašity je pojmenována jedna z ulic ve Všenorech. </vt:lpstr>
      <vt:lpstr>Nové umístění pamětní desky</vt:lpstr>
      <vt:lpstr>Pomník v před hřbitovem V Chuchelském háji  Věrni zůstaneme obětem květnové revoluce 1945.  Je zde rovněž jméno Květoslava Mašity ze Všenor. (Příjmení uvedeno chybně). Foto Milena Měštecká</vt:lpstr>
      <vt:lpstr>František Másílko</vt:lpstr>
      <vt:lpstr>Rodina Františka Másílky</vt:lpstr>
      <vt:lpstr>Pomníček v lese </vt:lpstr>
      <vt:lpstr>Pomníček je v lese nad bývalou cihelnou, kde se říká na nebožce,    v místě, kde byl zastřelen</vt:lpstr>
      <vt:lpstr>František Másílko vpravo nahoře, oldřicha Másilková vpravo dole. Fotografie  ze svatby krátce před osvobozením</vt:lpstr>
      <vt:lpstr>Písmo by potřebovalo obnovit, je těžké přečíst, co je na desce napsáno</vt:lpstr>
      <vt:lpstr>Co je tedy na desce napsáno</vt:lpstr>
      <vt:lpstr>Hrob Františka Másílka</vt:lpstr>
      <vt:lpstr>Místo posledního uložení v Praze, Olšanské hřbitovy</vt:lpstr>
      <vt:lpstr>Pomník obětem válek u staré školy  ve Všenorech</vt:lpstr>
      <vt:lpstr>Pomník Obětem válek</vt:lpstr>
      <vt:lpstr>Knihy v nebezpečí</vt:lpstr>
      <vt:lpstr>Použité zdroje</vt:lpstr>
      <vt:lpstr>Snímek 74</vt:lpstr>
      <vt:lpst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Lenovo</dc:creator>
  <cp:lastModifiedBy>Lenovo</cp:lastModifiedBy>
  <cp:revision>234</cp:revision>
  <dcterms:created xsi:type="dcterms:W3CDTF">2015-04-15T04:49:13Z</dcterms:created>
  <dcterms:modified xsi:type="dcterms:W3CDTF">2015-09-17T06:20:41Z</dcterms:modified>
</cp:coreProperties>
</file>