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5" r:id="rId1"/>
  </p:sldMasterIdLst>
  <p:sldIdLst>
    <p:sldId id="256" r:id="rId2"/>
    <p:sldId id="257" r:id="rId3"/>
    <p:sldId id="265" r:id="rId4"/>
    <p:sldId id="258" r:id="rId5"/>
    <p:sldId id="259" r:id="rId6"/>
    <p:sldId id="266" r:id="rId7"/>
    <p:sldId id="260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06" autoAdjust="0"/>
    <p:restoredTop sz="94660"/>
  </p:normalViewPr>
  <p:slideViewPr>
    <p:cSldViewPr snapToGrid="0">
      <p:cViewPr varScale="1">
        <p:scale>
          <a:sx n="59" d="100"/>
          <a:sy n="59" d="100"/>
        </p:scale>
        <p:origin x="78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1740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373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2064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9933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1862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7700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8852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6750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0893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8078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77123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028851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11334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95150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49562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59877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9192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4/27/2017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2888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  <p:sldLayoutId id="214748368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google.cz/url?sa=i&amp;rct=j&amp;q=&amp;esrc=s&amp;source=images&amp;cd=&amp;cad=rja&amp;uact=8&amp;ved=0ahUKEwiN5Zfey_HSAhWKXCwKHVCwDBUQjRwIBw&amp;url=https://www.discogs.com/artist/848467-Milan-Munclinger&amp;psig=AFQjCNHXieiDZzlAQ2PSb7w5qkzL8LTBLw&amp;ust=1490529093382935" TargetMode="Externa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Ts_8r97xbt8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78911" y="0"/>
            <a:ext cx="9001462" cy="2387600"/>
          </a:xfrm>
        </p:spPr>
        <p:txBody>
          <a:bodyPr>
            <a:normAutofit/>
          </a:bodyPr>
          <a:lstStyle/>
          <a:p>
            <a:r>
              <a:rPr lang="cs-CZ" sz="7200" dirty="0" smtClean="0"/>
              <a:t>Jiří </a:t>
            </a:r>
            <a:r>
              <a:rPr lang="cs-CZ" sz="7200" dirty="0" err="1" smtClean="0"/>
              <a:t>Stivín</a:t>
            </a:r>
            <a:endParaRPr lang="cs-CZ" sz="7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317868" y="6210111"/>
            <a:ext cx="4049625" cy="441827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Eva Veinhauerová a Bára Hortová</a:t>
            </a:r>
          </a:p>
        </p:txBody>
      </p:sp>
      <p:pic>
        <p:nvPicPr>
          <p:cNvPr id="1025" name="Picture 1" descr="2596270_Stivin_0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574" y="3509963"/>
            <a:ext cx="3241963" cy="299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Jiří_Stivín_-–_Status_Quo_Vadis_-_1987Full_album[MP3orMP4.com]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2.40086815E6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74111" y="5127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721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606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21325" y="400928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cs-CZ" sz="6600" dirty="0" smtClean="0"/>
              <a:t>Život</a:t>
            </a:r>
            <a:r>
              <a:rPr lang="cs-CZ" sz="6000" dirty="0" smtClean="0"/>
              <a:t>- </a:t>
            </a:r>
            <a:r>
              <a:rPr lang="cs-CZ" sz="4400" dirty="0" smtClean="0"/>
              <a:t>RODINA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5917" y="1784849"/>
            <a:ext cx="9342501" cy="4371252"/>
          </a:xfrm>
        </p:spPr>
        <p:txBody>
          <a:bodyPr>
            <a:noAutofit/>
          </a:bodyPr>
          <a:lstStyle/>
          <a:p>
            <a:r>
              <a:rPr lang="cs-CZ" sz="2400" dirty="0">
                <a:solidFill>
                  <a:schemeClr val="tx1"/>
                </a:solidFill>
              </a:rPr>
              <a:t>Jiří </a:t>
            </a:r>
            <a:r>
              <a:rPr lang="cs-CZ" sz="2400" dirty="0" err="1" smtClean="0">
                <a:solidFill>
                  <a:schemeClr val="tx1"/>
                </a:solidFill>
              </a:rPr>
              <a:t>Stivín</a:t>
            </a:r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se narodil</a:t>
            </a:r>
            <a:r>
              <a:rPr lang="cs-CZ" sz="2400" dirty="0">
                <a:solidFill>
                  <a:schemeClr val="tx1"/>
                </a:solidFill>
              </a:rPr>
              <a:t> 23. listopadu 1942 </a:t>
            </a:r>
            <a:r>
              <a:rPr lang="cs-CZ" sz="2400" dirty="0" smtClean="0">
                <a:solidFill>
                  <a:schemeClr val="tx1"/>
                </a:solidFill>
              </a:rPr>
              <a:t>v </a:t>
            </a:r>
            <a:r>
              <a:rPr lang="cs-CZ" sz="2400" dirty="0" smtClean="0">
                <a:solidFill>
                  <a:schemeClr val="tx1"/>
                </a:solidFill>
              </a:rPr>
              <a:t>Praze.</a:t>
            </a:r>
            <a:endParaRPr lang="cs-CZ" sz="2400" dirty="0" smtClean="0">
              <a:solidFill>
                <a:schemeClr val="tx1"/>
              </a:solidFill>
            </a:endParaRPr>
          </a:p>
          <a:p>
            <a:r>
              <a:rPr lang="cs-CZ" sz="2400" dirty="0"/>
              <a:t>M</a:t>
            </a:r>
            <a:r>
              <a:rPr lang="cs-CZ" sz="2400" dirty="0" smtClean="0"/>
              <a:t>á čtyři děti.</a:t>
            </a:r>
          </a:p>
          <a:p>
            <a:r>
              <a:rPr lang="cs-CZ" sz="2400" dirty="0" smtClean="0"/>
              <a:t>J</a:t>
            </a:r>
            <a:r>
              <a:rPr lang="cs-CZ" sz="2400" dirty="0" smtClean="0">
                <a:solidFill>
                  <a:schemeClr val="tx1"/>
                </a:solidFill>
              </a:rPr>
              <a:t>eho první dcera</a:t>
            </a:r>
            <a:r>
              <a:rPr lang="cs-CZ" sz="2400" dirty="0">
                <a:solidFill>
                  <a:schemeClr val="tx1"/>
                </a:solidFill>
              </a:rPr>
              <a:t> </a:t>
            </a:r>
            <a:r>
              <a:rPr lang="cs-CZ" sz="2400" dirty="0" smtClean="0">
                <a:solidFill>
                  <a:schemeClr val="tx1"/>
                </a:solidFill>
              </a:rPr>
              <a:t>Markéta (1971)</a:t>
            </a:r>
            <a:r>
              <a:rPr lang="cs-CZ" sz="2400" dirty="0">
                <a:solidFill>
                  <a:schemeClr val="tx1"/>
                </a:solidFill>
              </a:rPr>
              <a:t> je </a:t>
            </a:r>
            <a:r>
              <a:rPr lang="cs-CZ" sz="2400" dirty="0" smtClean="0">
                <a:solidFill>
                  <a:schemeClr val="tx1"/>
                </a:solidFill>
              </a:rPr>
              <a:t>též flétnistkou.</a:t>
            </a:r>
          </a:p>
          <a:p>
            <a:r>
              <a:rPr lang="cs-CZ" sz="2400" dirty="0" smtClean="0"/>
              <a:t>Zuzana Stivínová (1973) jeho druhá dcera, je herečka.</a:t>
            </a:r>
          </a:p>
          <a:p>
            <a:r>
              <a:rPr lang="cs-CZ" sz="2400" dirty="0" smtClean="0"/>
              <a:t>Jiří </a:t>
            </a:r>
            <a:r>
              <a:rPr lang="cs-CZ" sz="2400" dirty="0" err="1" smtClean="0"/>
              <a:t>Stivín</a:t>
            </a:r>
            <a:r>
              <a:rPr lang="cs-CZ" sz="2400" dirty="0" smtClean="0"/>
              <a:t> mladší (1975) je bubeník.</a:t>
            </a:r>
          </a:p>
          <a:p>
            <a:r>
              <a:rPr lang="cs-CZ" sz="2400" dirty="0" smtClean="0"/>
              <a:t>Adam </a:t>
            </a:r>
            <a:r>
              <a:rPr lang="cs-CZ" sz="2400" dirty="0" err="1" smtClean="0"/>
              <a:t>Stivín</a:t>
            </a:r>
            <a:r>
              <a:rPr lang="cs-CZ" sz="2400" dirty="0" smtClean="0"/>
              <a:t> (1977) je hudebník hrající na basovou kytaru.</a:t>
            </a:r>
            <a:endParaRPr lang="cs-CZ" sz="2400" dirty="0" smtClean="0">
              <a:solidFill>
                <a:schemeClr val="tx1"/>
              </a:solidFill>
            </a:endParaRP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17271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69852" y="2136346"/>
            <a:ext cx="960283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V osmdesátých letech </a:t>
            </a:r>
            <a:r>
              <a:rPr lang="cs-CZ" sz="2400" dirty="0" smtClean="0"/>
              <a:t>působil hlavně </a:t>
            </a:r>
            <a:r>
              <a:rPr lang="cs-CZ" sz="2400" dirty="0"/>
              <a:t>jako </a:t>
            </a:r>
            <a:r>
              <a:rPr lang="cs-CZ" sz="2400" dirty="0" smtClean="0"/>
              <a:t>sólista.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Jeho </a:t>
            </a:r>
            <a:r>
              <a:rPr lang="cs-CZ" sz="2400" dirty="0"/>
              <a:t>dvojalbum Výlety bylo v roce 1981 zařazeno mezi </a:t>
            </a:r>
            <a:r>
              <a:rPr lang="cs-CZ" sz="2400" dirty="0" smtClean="0"/>
              <a:t>nejúchvatnější  Evropské </a:t>
            </a:r>
            <a:r>
              <a:rPr lang="cs-CZ" sz="2400" dirty="0"/>
              <a:t>jazzové projekty roku</a:t>
            </a:r>
            <a:r>
              <a:rPr lang="cs-CZ" sz="2400" dirty="0" smtClean="0"/>
              <a:t>. </a:t>
            </a:r>
          </a:p>
          <a:p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Od </a:t>
            </a:r>
            <a:r>
              <a:rPr lang="cs-CZ" sz="2400" dirty="0"/>
              <a:t>osmdesátých let se </a:t>
            </a:r>
            <a:r>
              <a:rPr lang="cs-CZ" sz="2400" dirty="0" smtClean="0"/>
              <a:t>souborem</a:t>
            </a:r>
            <a:r>
              <a:rPr lang="cs-CZ" sz="2400" dirty="0"/>
              <a:t> </a:t>
            </a:r>
            <a:r>
              <a:rPr lang="cs-CZ" sz="2400" dirty="0" err="1"/>
              <a:t>Collegium</a:t>
            </a:r>
            <a:r>
              <a:rPr lang="cs-CZ" sz="2400" dirty="0"/>
              <a:t> </a:t>
            </a:r>
            <a:r>
              <a:rPr lang="cs-CZ" sz="2400" dirty="0" smtClean="0"/>
              <a:t>Quodlibet (</a:t>
            </a:r>
            <a:r>
              <a:rPr lang="cs-CZ" sz="2400" dirty="0" err="1" smtClean="0"/>
              <a:t>kolégjum</a:t>
            </a:r>
            <a:r>
              <a:rPr lang="cs-CZ" sz="2400" dirty="0" smtClean="0"/>
              <a:t> </a:t>
            </a:r>
            <a:r>
              <a:rPr lang="cs-CZ" sz="2400" dirty="0" err="1" smtClean="0"/>
              <a:t>dlíbete</a:t>
            </a:r>
            <a:r>
              <a:rPr lang="cs-CZ" sz="2400" dirty="0" smtClean="0"/>
              <a:t>) věnují klasické hudbě.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Hojně se </a:t>
            </a:r>
            <a:r>
              <a:rPr lang="cs-CZ" sz="2400" dirty="0"/>
              <a:t>věnuje provozování skladeb klasické </a:t>
            </a:r>
            <a:r>
              <a:rPr lang="cs-CZ" sz="2400" dirty="0" smtClean="0"/>
              <a:t>hudby (období</a:t>
            </a:r>
            <a:r>
              <a:rPr lang="cs-CZ" sz="2400" dirty="0"/>
              <a:t> renesance a </a:t>
            </a:r>
            <a:r>
              <a:rPr lang="cs-CZ" sz="2400" dirty="0" smtClean="0"/>
              <a:t>baroka).</a:t>
            </a:r>
          </a:p>
          <a:p>
            <a:endParaRPr lang="cs-CZ" sz="2400" dirty="0"/>
          </a:p>
          <a:p>
            <a:endParaRPr lang="cs-CZ" sz="2400" dirty="0" smtClean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3331" y="1272760"/>
            <a:ext cx="2414225" cy="2408129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ŽIVOT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28228835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6000" dirty="0" smtClean="0"/>
              <a:t>JAK SE DOSTAL K JAZZU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357648" y="2445421"/>
            <a:ext cx="8915400" cy="3762196"/>
          </a:xfrm>
        </p:spPr>
        <p:txBody>
          <a:bodyPr>
            <a:normAutofit/>
          </a:bodyPr>
          <a:lstStyle/>
          <a:p>
            <a:r>
              <a:rPr lang="cs-CZ" sz="2400" dirty="0"/>
              <a:t>Je to český jazzový hudebník, skladatel, pedagog a původním povoláním je filmař (kameraman).</a:t>
            </a:r>
            <a:endParaRPr lang="cs-CZ" sz="2400" dirty="0" smtClean="0">
              <a:solidFill>
                <a:schemeClr val="tx1"/>
              </a:solidFill>
            </a:endParaRPr>
          </a:p>
          <a:p>
            <a:r>
              <a:rPr lang="cs-CZ" sz="2400" dirty="0" smtClean="0">
                <a:solidFill>
                  <a:schemeClr val="tx1"/>
                </a:solidFill>
              </a:rPr>
              <a:t>Studoval kameru na FAMU (Fakulta Akademie Múzických Umění), ale po ukončení studia se věnoval výhradně </a:t>
            </a:r>
            <a:r>
              <a:rPr lang="cs-CZ" sz="2400" dirty="0" smtClean="0"/>
              <a:t>hudbě.</a:t>
            </a:r>
          </a:p>
          <a:p>
            <a:r>
              <a:rPr lang="cs-CZ" sz="2400" dirty="0" smtClean="0"/>
              <a:t>Jeho </a:t>
            </a:r>
            <a:r>
              <a:rPr lang="cs-CZ" sz="2400" dirty="0"/>
              <a:t>hlavním oborem je </a:t>
            </a:r>
            <a:r>
              <a:rPr lang="cs-CZ" sz="2400" dirty="0" smtClean="0"/>
              <a:t>jazz</a:t>
            </a:r>
            <a:r>
              <a:rPr lang="cs-CZ" sz="2400" dirty="0"/>
              <a:t>. 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Vystupoval </a:t>
            </a:r>
            <a:r>
              <a:rPr lang="cs-CZ" sz="2400" dirty="0">
                <a:solidFill>
                  <a:schemeClr val="tx1"/>
                </a:solidFill>
              </a:rPr>
              <a:t>v rockové kapele </a:t>
            </a:r>
            <a:r>
              <a:rPr lang="cs-CZ" sz="2400" dirty="0" smtClean="0">
                <a:solidFill>
                  <a:schemeClr val="tx1"/>
                </a:solidFill>
              </a:rPr>
              <a:t>Stupnice.</a:t>
            </a:r>
          </a:p>
          <a:p>
            <a:pPr marL="0" indent="0">
              <a:buNone/>
            </a:pP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7435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spolupráce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283725" y="2352608"/>
            <a:ext cx="9613900" cy="3424237"/>
          </a:xfrm>
        </p:spPr>
        <p:txBody>
          <a:bodyPr>
            <a:noAutofit/>
          </a:bodyPr>
          <a:lstStyle/>
          <a:p>
            <a:r>
              <a:rPr lang="cs-CZ" sz="2400" dirty="0">
                <a:solidFill>
                  <a:schemeClr val="tx1"/>
                </a:solidFill>
              </a:rPr>
              <a:t>Ú</a:t>
            </a:r>
            <a:r>
              <a:rPr lang="cs-CZ" sz="2400" dirty="0" smtClean="0">
                <a:solidFill>
                  <a:schemeClr val="tx1"/>
                </a:solidFill>
              </a:rPr>
              <a:t>činkoval </a:t>
            </a:r>
            <a:r>
              <a:rPr lang="cs-CZ" sz="2400" dirty="0">
                <a:solidFill>
                  <a:schemeClr val="tx1"/>
                </a:solidFill>
              </a:rPr>
              <a:t>jako člen, sólista a nakonec i dirigent činoherního orchestru Národního divadla v </a:t>
            </a:r>
            <a:r>
              <a:rPr lang="cs-CZ" sz="2400" dirty="0" smtClean="0">
                <a:solidFill>
                  <a:schemeClr val="tx1"/>
                </a:solidFill>
              </a:rPr>
              <a:t>Praze.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S Rudolfem Daškem utvořil uskupení</a:t>
            </a:r>
            <a:r>
              <a:rPr lang="cs-CZ" sz="2400" dirty="0">
                <a:solidFill>
                  <a:schemeClr val="tx1"/>
                </a:solidFill>
              </a:rPr>
              <a:t> </a:t>
            </a:r>
            <a:r>
              <a:rPr lang="cs-CZ" sz="2400" dirty="0" smtClean="0">
                <a:solidFill>
                  <a:schemeClr val="tx1"/>
                </a:solidFill>
              </a:rPr>
              <a:t>Systém </a:t>
            </a:r>
            <a:r>
              <a:rPr lang="cs-CZ" sz="2400" dirty="0">
                <a:solidFill>
                  <a:schemeClr val="tx1"/>
                </a:solidFill>
              </a:rPr>
              <a:t>Tandem, </a:t>
            </a:r>
            <a:r>
              <a:rPr lang="cs-CZ" sz="2400" dirty="0" smtClean="0">
                <a:solidFill>
                  <a:schemeClr val="tx1"/>
                </a:solidFill>
              </a:rPr>
              <a:t>který se stal velkým úspěchem.</a:t>
            </a:r>
          </a:p>
          <a:p>
            <a:r>
              <a:rPr lang="cs-CZ" sz="2400" dirty="0"/>
              <a:t>Spolu s Martinem Kratochvílem založil v šedesátých letech soubor Jazz Q.</a:t>
            </a: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4156062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2861" y="609600"/>
            <a:ext cx="10353761" cy="1326321"/>
          </a:xfrm>
        </p:spPr>
        <p:txBody>
          <a:bodyPr>
            <a:normAutofit fontScale="90000"/>
          </a:bodyPr>
          <a:lstStyle/>
          <a:p>
            <a:r>
              <a:rPr lang="cs-CZ" sz="6000" dirty="0" smtClean="0"/>
              <a:t>SEZNÁMENÍ S M. MUNCLINGEREM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422042" y="1935921"/>
            <a:ext cx="8915400" cy="3778250"/>
          </a:xfrm>
        </p:spPr>
        <p:txBody>
          <a:bodyPr>
            <a:normAutofit/>
          </a:bodyPr>
          <a:lstStyle/>
          <a:p>
            <a:endParaRPr lang="cs-CZ" dirty="0"/>
          </a:p>
          <a:p>
            <a:r>
              <a:rPr lang="cs-CZ" sz="2400" dirty="0" smtClean="0">
                <a:solidFill>
                  <a:schemeClr val="tx1"/>
                </a:solidFill>
              </a:rPr>
              <a:t>V</a:t>
            </a:r>
            <a:r>
              <a:rPr lang="cs-CZ" sz="2400" dirty="0">
                <a:solidFill>
                  <a:schemeClr val="tx1"/>
                </a:solidFill>
              </a:rPr>
              <a:t> této oblasti získal zkušenosti zejména díky Milanu </a:t>
            </a:r>
            <a:r>
              <a:rPr lang="cs-CZ" sz="2400" dirty="0" err="1">
                <a:solidFill>
                  <a:schemeClr val="tx1"/>
                </a:solidFill>
              </a:rPr>
              <a:t>Munclingerovi</a:t>
            </a:r>
            <a:r>
              <a:rPr lang="cs-CZ" sz="2400" dirty="0">
                <a:solidFill>
                  <a:schemeClr val="tx1"/>
                </a:solidFill>
              </a:rPr>
              <a:t>, který učil Jiřího </a:t>
            </a:r>
            <a:r>
              <a:rPr lang="cs-CZ" sz="2400" dirty="0" err="1" smtClean="0">
                <a:solidFill>
                  <a:schemeClr val="tx1"/>
                </a:solidFill>
              </a:rPr>
              <a:t>Stivína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>
                <a:solidFill>
                  <a:schemeClr val="tx1"/>
                </a:solidFill>
              </a:rPr>
              <a:t>hře na </a:t>
            </a:r>
            <a:r>
              <a:rPr lang="cs-CZ" sz="2400" dirty="0" smtClean="0">
                <a:solidFill>
                  <a:schemeClr val="tx1"/>
                </a:solidFill>
              </a:rPr>
              <a:t>flétnu.</a:t>
            </a:r>
          </a:p>
          <a:p>
            <a:endParaRPr lang="cs-CZ" sz="2400" dirty="0">
              <a:solidFill>
                <a:schemeClr val="tx1"/>
              </a:solidFill>
            </a:endParaRPr>
          </a:p>
          <a:p>
            <a:r>
              <a:rPr lang="cs-CZ" sz="2400" dirty="0">
                <a:solidFill>
                  <a:schemeClr val="tx1"/>
                </a:solidFill>
              </a:rPr>
              <a:t>S Milanem </a:t>
            </a:r>
            <a:r>
              <a:rPr lang="cs-CZ" sz="2400" dirty="0" err="1">
                <a:solidFill>
                  <a:schemeClr val="tx1"/>
                </a:solidFill>
              </a:rPr>
              <a:t>Munclingerem</a:t>
            </a:r>
            <a:r>
              <a:rPr lang="cs-CZ" sz="2400" dirty="0">
                <a:solidFill>
                  <a:schemeClr val="tx1"/>
                </a:solidFill>
              </a:rPr>
              <a:t> a členy souboru </a:t>
            </a:r>
            <a:r>
              <a:rPr lang="cs-CZ" sz="2400" dirty="0" err="1">
                <a:solidFill>
                  <a:schemeClr val="tx1"/>
                </a:solidFill>
              </a:rPr>
              <a:t>Ars</a:t>
            </a:r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err="1">
                <a:solidFill>
                  <a:schemeClr val="tx1"/>
                </a:solidFill>
              </a:rPr>
              <a:t>rediviva</a:t>
            </a:r>
            <a:r>
              <a:rPr lang="cs-CZ" sz="2400" dirty="0">
                <a:solidFill>
                  <a:schemeClr val="tx1"/>
                </a:solidFill>
              </a:rPr>
              <a:t> také často vystupoval v proslulých</a:t>
            </a:r>
            <a:r>
              <a:rPr lang="cs-CZ" sz="2400" dirty="0">
                <a:solidFill>
                  <a:schemeClr val="tx1"/>
                </a:solidFill>
                <a:effectLst/>
              </a:rPr>
              <a:t> Hovorech s flétnou a posluchači.</a:t>
            </a:r>
          </a:p>
          <a:p>
            <a:endParaRPr lang="cs-CZ" dirty="0"/>
          </a:p>
        </p:txBody>
      </p:sp>
      <p:pic>
        <p:nvPicPr>
          <p:cNvPr id="1030" name="Picture 6" descr="Výsledek obrázku pro milan munclinger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6598" y="729914"/>
            <a:ext cx="2715197" cy="3069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9729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1897329" y="441716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cs-CZ" sz="7200" dirty="0" smtClean="0"/>
              <a:t>Zajímavosti 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072945" y="1545800"/>
            <a:ext cx="10302875" cy="5061062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cs-CZ" sz="2400" dirty="0" smtClean="0"/>
          </a:p>
          <a:p>
            <a:r>
              <a:rPr lang="cs-CZ" sz="2400" dirty="0" smtClean="0">
                <a:solidFill>
                  <a:schemeClr val="tx1"/>
                </a:solidFill>
              </a:rPr>
              <a:t>28. října 2007 mu prezident ČR Václav Klaus udělil </a:t>
            </a:r>
            <a:r>
              <a:rPr lang="cs-CZ" sz="2400" dirty="0" smtClean="0">
                <a:solidFill>
                  <a:schemeClr val="tx1"/>
                </a:solidFill>
              </a:rPr>
              <a:t>státní </a:t>
            </a:r>
            <a:r>
              <a:rPr lang="cs-CZ" sz="2400" dirty="0"/>
              <a:t>V</a:t>
            </a:r>
            <a:r>
              <a:rPr lang="cs-CZ" sz="2400" dirty="0" smtClean="0">
                <a:solidFill>
                  <a:schemeClr val="tx1"/>
                </a:solidFill>
              </a:rPr>
              <a:t>yznamenání</a:t>
            </a:r>
            <a:r>
              <a:rPr lang="cs-CZ" sz="2400" dirty="0" smtClean="0">
                <a:solidFill>
                  <a:schemeClr val="tx1"/>
                </a:solidFill>
              </a:rPr>
              <a:t> </a:t>
            </a:r>
            <a:r>
              <a:rPr lang="cs-CZ" sz="2400" dirty="0" smtClean="0">
                <a:solidFill>
                  <a:schemeClr val="tx1"/>
                </a:solidFill>
              </a:rPr>
              <a:t>za </a:t>
            </a:r>
            <a:r>
              <a:rPr lang="cs-CZ" sz="2400" dirty="0" smtClean="0">
                <a:solidFill>
                  <a:schemeClr val="tx1"/>
                </a:solidFill>
              </a:rPr>
              <a:t>zásluhy o stát v oblasti kultury a umění.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Má sbírku fléten z celého světa a  na některých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 flétnách umí hrát i nosem.</a:t>
            </a:r>
          </a:p>
          <a:p>
            <a:r>
              <a:rPr lang="cs-CZ" sz="2400" dirty="0" smtClean="0">
                <a:effectLst/>
              </a:rPr>
              <a:t>Když </a:t>
            </a:r>
            <a:r>
              <a:rPr lang="cs-CZ" sz="2400" dirty="0">
                <a:effectLst/>
              </a:rPr>
              <a:t>Petr Slabý a Marek Jícha oslovili Jiřího </a:t>
            </a:r>
            <a:r>
              <a:rPr lang="cs-CZ" sz="2400" dirty="0" err="1">
                <a:effectLst/>
              </a:rPr>
              <a:t>Stivína</a:t>
            </a:r>
            <a:r>
              <a:rPr lang="cs-CZ" sz="2400" dirty="0">
                <a:effectLst/>
              </a:rPr>
              <a:t>, zda jim složí hudbu k jejich </a:t>
            </a:r>
            <a:r>
              <a:rPr lang="cs-CZ" sz="2400" dirty="0" smtClean="0">
                <a:effectLst/>
              </a:rPr>
              <a:t>filmu (Kabinet špagetové hrůzy</a:t>
            </a:r>
            <a:r>
              <a:rPr lang="cs-CZ" sz="2400" dirty="0" smtClean="0">
                <a:effectLst/>
              </a:rPr>
              <a:t>), </a:t>
            </a:r>
            <a:r>
              <a:rPr lang="cs-CZ" sz="2400" dirty="0">
                <a:effectLst/>
              </a:rPr>
              <a:t>souhlasil bez nároku na odměnu. Nakonec však přijal dva balíčky </a:t>
            </a:r>
            <a:r>
              <a:rPr lang="cs-CZ" sz="2400" dirty="0" smtClean="0">
                <a:effectLst/>
              </a:rPr>
              <a:t>špaget.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Hrál ve filmu Bylo nás deset spolu se svou sestrou Zuzanou.</a:t>
            </a:r>
          </a:p>
          <a:p>
            <a:pPr marL="0" indent="0">
              <a:buNone/>
            </a:pPr>
            <a:endParaRPr lang="cs-CZ" sz="2400" dirty="0" smtClean="0">
              <a:solidFill>
                <a:schemeClr val="tx1"/>
              </a:solidFill>
            </a:endParaRPr>
          </a:p>
          <a:p>
            <a:endParaRPr lang="cs-CZ" sz="2400" dirty="0" smtClean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2982" y="974271"/>
            <a:ext cx="2287351" cy="3087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7769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18908" y="1528198"/>
            <a:ext cx="8915399" cy="4161184"/>
          </a:xfrm>
        </p:spPr>
        <p:txBody>
          <a:bodyPr>
            <a:normAutofit fontScale="90000"/>
          </a:bodyPr>
          <a:lstStyle/>
          <a:p>
            <a:r>
              <a:rPr lang="cs-CZ" sz="7200" dirty="0" smtClean="0"/>
              <a:t>Děkujeme za pozornost</a:t>
            </a:r>
            <a:br>
              <a:rPr lang="cs-CZ" sz="7200" dirty="0" smtClean="0"/>
            </a:br>
            <a:r>
              <a:rPr lang="cs-CZ" sz="7200" dirty="0" smtClean="0"/>
              <a:t/>
            </a:r>
            <a:br>
              <a:rPr lang="cs-CZ" sz="7200" dirty="0" smtClean="0"/>
            </a:br>
            <a:r>
              <a:rPr lang="cs-CZ" sz="7200" dirty="0" smtClean="0"/>
              <a:t>- ukázka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4990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63650" y="781455"/>
            <a:ext cx="4453918" cy="1280890"/>
          </a:xfrm>
        </p:spPr>
        <p:txBody>
          <a:bodyPr>
            <a:normAutofit/>
          </a:bodyPr>
          <a:lstStyle/>
          <a:p>
            <a:r>
              <a:rPr lang="cs-CZ" sz="7200" dirty="0" smtClean="0"/>
              <a:t>Zdroje 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32909" y="2492948"/>
            <a:ext cx="8915400" cy="3777622"/>
          </a:xfrm>
        </p:spPr>
        <p:txBody>
          <a:bodyPr/>
          <a:lstStyle/>
          <a:p>
            <a:pPr>
              <a:buFontTx/>
              <a:buChar char="-"/>
            </a:pPr>
            <a:r>
              <a:rPr lang="cs-CZ" dirty="0" smtClean="0"/>
              <a:t>https</a:t>
            </a:r>
            <a:r>
              <a:rPr lang="cs-CZ" dirty="0"/>
              <a:t>://</a:t>
            </a:r>
            <a:r>
              <a:rPr lang="cs-CZ" dirty="0" smtClean="0"/>
              <a:t>cs.wikipedia.org/wiki/</a:t>
            </a:r>
            <a:r>
              <a:rPr lang="cs-CZ" dirty="0" err="1" smtClean="0"/>
              <a:t>Jiří_Stivín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Google obrázky</a:t>
            </a:r>
          </a:p>
          <a:p>
            <a:pPr>
              <a:buFontTx/>
              <a:buChar char="-"/>
            </a:pPr>
            <a:r>
              <a:rPr lang="cs-CZ" dirty="0" smtClean="0"/>
              <a:t>Z naší hlavy</a:t>
            </a:r>
          </a:p>
          <a:p>
            <a:pPr>
              <a:buFontTx/>
              <a:buChar char="-"/>
            </a:pPr>
            <a:r>
              <a:rPr lang="cs-CZ" dirty="0" smtClean="0">
                <a:effectLst/>
              </a:rPr>
              <a:t>Hudba - Jiří </a:t>
            </a:r>
            <a:r>
              <a:rPr lang="cs-CZ" dirty="0" err="1">
                <a:effectLst/>
              </a:rPr>
              <a:t>Stivín</a:t>
            </a:r>
            <a:r>
              <a:rPr lang="cs-CZ" dirty="0">
                <a:effectLst/>
              </a:rPr>
              <a:t> ‎– Status Quo </a:t>
            </a:r>
            <a:r>
              <a:rPr lang="cs-CZ" dirty="0" err="1">
                <a:effectLst/>
              </a:rPr>
              <a:t>Vadis</a:t>
            </a:r>
            <a:r>
              <a:rPr lang="cs-CZ" dirty="0">
                <a:effectLst/>
              </a:rPr>
              <a:t> - 1987(Full </a:t>
            </a:r>
            <a:r>
              <a:rPr lang="cs-CZ" dirty="0" smtClean="0">
                <a:effectLst/>
              </a:rPr>
              <a:t>album)</a:t>
            </a:r>
          </a:p>
          <a:p>
            <a:pPr>
              <a:buFontTx/>
              <a:buChar char="-"/>
            </a:pPr>
            <a:r>
              <a:rPr lang="cs-CZ" dirty="0">
                <a:effectLst/>
              </a:rPr>
              <a:t>https://www.youtube.com/watch?v=3xYosgsBtjo</a:t>
            </a:r>
            <a:endParaRPr lang="cs-CZ" dirty="0" smtClean="0">
              <a:effectLst/>
            </a:endParaRPr>
          </a:p>
          <a:p>
            <a:pPr>
              <a:buFontTx/>
              <a:buChar char="-"/>
            </a:pPr>
            <a:r>
              <a:rPr lang="cs-CZ" u="sng" dirty="0">
                <a:effectLst/>
                <a:hlinkClick r:id="rId2"/>
              </a:rPr>
              <a:t>https://</a:t>
            </a:r>
            <a:r>
              <a:rPr lang="cs-CZ" u="sng" dirty="0" smtClean="0">
                <a:effectLst/>
                <a:hlinkClick r:id="rId2"/>
              </a:rPr>
              <a:t>www.youtube.com/watch?v=Ts_8r97xbt8</a:t>
            </a:r>
            <a:r>
              <a:rPr lang="cs-CZ" u="sng" dirty="0" smtClean="0">
                <a:effectLst/>
              </a:rPr>
              <a:t>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3162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TM04033921[[fn=Damašek]]</Template>
  <TotalTime>973</TotalTime>
  <Words>93</Words>
  <Application>Microsoft Office PowerPoint</Application>
  <PresentationFormat>Širokoúhlá obrazovka</PresentationFormat>
  <Paragraphs>46</Paragraphs>
  <Slides>9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Arial</vt:lpstr>
      <vt:lpstr>Bookman Old Style</vt:lpstr>
      <vt:lpstr>Rockwell</vt:lpstr>
      <vt:lpstr>Damask</vt:lpstr>
      <vt:lpstr>Jiří Stivín</vt:lpstr>
      <vt:lpstr>Život- RODINA</vt:lpstr>
      <vt:lpstr>ŽIVOT</vt:lpstr>
      <vt:lpstr>JAK SE DOSTAL K JAZZU</vt:lpstr>
      <vt:lpstr>spolupráce</vt:lpstr>
      <vt:lpstr>SEZNÁMENÍ S M. MUNCLINGEREM</vt:lpstr>
      <vt:lpstr>Zajímavosti </vt:lpstr>
      <vt:lpstr>Děkujeme za pozornost  - ukázka  </vt:lpstr>
      <vt:lpstr>Zdroje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</dc:creator>
  <cp:lastModifiedBy>Renáta Bartoníčková</cp:lastModifiedBy>
  <cp:revision>38</cp:revision>
  <dcterms:created xsi:type="dcterms:W3CDTF">2017-02-01T15:38:22Z</dcterms:created>
  <dcterms:modified xsi:type="dcterms:W3CDTF">2017-04-27T09:10:36Z</dcterms:modified>
</cp:coreProperties>
</file>