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66" r:id="rId3"/>
    <p:sldId id="271" r:id="rId4"/>
    <p:sldId id="272" r:id="rId5"/>
    <p:sldId id="264" r:id="rId6"/>
    <p:sldId id="263" r:id="rId7"/>
    <p:sldId id="265" r:id="rId8"/>
    <p:sldId id="268" r:id="rId9"/>
    <p:sldId id="267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99BBB-9829-44C7-93B0-FF473C328ABB}" type="datetimeFigureOut">
              <a:rPr lang="cs-CZ"/>
              <a:pPr/>
              <a:t>27.04.2017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1CB56-CBC4-4CC0-9D6D-E165900CDC9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CB56-CBC4-4CC0-9D6D-E165900CDC94}" type="slidenum">
              <a:rPr lang="cs-CZ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575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CB56-CBC4-4CC0-9D6D-E165900CDC94}" type="slidenum">
              <a:rPr lang="cs-CZ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13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CB56-CBC4-4CC0-9D6D-E165900CDC94}" type="slidenum">
              <a:rPr lang="cs-CZ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85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CB56-CBC4-4CC0-9D6D-E165900CDC94}" type="slidenum">
              <a:rPr lang="cs-CZ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12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15302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311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68628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65686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4174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46926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2212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25427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2883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72362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63139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BCAA3C6-7574-468A-A2F5-06FA3465427B}" type="datetimeFigureOut">
              <a:rPr lang="cs-CZ" smtClean="0"/>
              <a:pPr/>
              <a:t>27.04.2017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3500FB-A9B7-4FEB-B5AB-9E4BBB1936B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search?q=restaurant+adam+karl%C5%A1tejn&amp;espv=2&amp;biw=1366&amp;bih=638&amp;source=lnms&amp;tbm=isch&amp;sa=X&amp;ved=0ahUKEwjtz6qopuDRAhXDXSwKHZK5B2cQ_AUIBigB" TargetMode="External"/><Relationship Id="rId3" Type="http://schemas.openxmlformats.org/officeDocument/2006/relationships/hyperlink" Target="http://www.hrady.cz/?OID=5725" TargetMode="External"/><Relationship Id="rId7" Type="http://schemas.openxmlformats.org/officeDocument/2006/relationships/hyperlink" Target="https://www.google.cz/search?q=n%C3%A1dra%C5%BE%C3%AD+karl%C5%A1tejn&amp;espv=2&amp;biw=1366&amp;bih=638&amp;source=lnms&amp;tbm=isch&amp;sa=X&amp;ved=0ahUKEwjv_56dpuDRAhXCEiwKHSxiB2gQ_AUIBigB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search?q=v%C5%A1enorsk%C3%A9+n%C3%A1dra%C5%BE%C3%AD&amp;espv=2&amp;biw=1366&amp;bih=638&amp;source=lnms&amp;tbm=isch&amp;sa=X&amp;ved=0ahUKEwjF_7qRouDRAhXCJJoKHbHKCQ4Q_AUIBygC&amp;dpr=1" TargetMode="External"/><Relationship Id="rId11" Type="http://schemas.openxmlformats.org/officeDocument/2006/relationships/hyperlink" Target="https://www.hradkarlstejn.cz/cs/informace-pro-navstevniky/prohlidkove-okruhy" TargetMode="External"/><Relationship Id="rId5" Type="http://schemas.openxmlformats.org/officeDocument/2006/relationships/hyperlink" Target="https://www.google.cz/search?q=v%C5%A1enorsk%C3%BD+dub&amp;espv=2&amp;biw=1366&amp;bih=638&amp;source=lnms&amp;tbm=isch&amp;sa=X&amp;sqi=2&amp;ved=0ahUKEwi9qoLIoeDRAhWIKMAKHZpRBDAQ_AUIBygC&amp;dpr=1" TargetMode="External"/><Relationship Id="rId10" Type="http://schemas.openxmlformats.org/officeDocument/2006/relationships/hyperlink" Target="https://www.google.cz/search?q=kostel+sv+v%C3%A1clava+v%C5%A1enory&amp;espv=2&amp;biw=1366&amp;bih=638&amp;source=lnms&amp;tbm=isch&amp;sa=X&amp;ved=0ahUKEwj78JGBp-DRAhVKCywKHR_tBrYQ_AUIBygC" TargetMode="External"/><Relationship Id="rId4" Type="http://schemas.openxmlformats.org/officeDocument/2006/relationships/hyperlink" Target="http://www.stromy.cz/vsenory.htm" TargetMode="External"/><Relationship Id="rId9" Type="http://schemas.openxmlformats.org/officeDocument/2006/relationships/hyperlink" Target="https://www.google.cz/search?q=karl%C5%A1tejn&amp;espv=2&amp;biw=1366&amp;bih=638&amp;source=lnms&amp;tbm=isch&amp;sa=X&amp;ved=0ahUKEwjPqrHOpuDRAhWLWywKHXRADqAQ_AUIBigB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Výlet- tam a zase zpátky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dirty="0" smtClean="0"/>
              <a:t>Řečnická přehlídka Křížem krážem</a:t>
            </a:r>
            <a:endParaRPr lang="cs-CZ" dirty="0"/>
          </a:p>
          <a:p>
            <a:r>
              <a:rPr lang="cs-CZ" dirty="0" smtClean="0"/>
              <a:t> </a:t>
            </a:r>
            <a:r>
              <a:rPr lang="cs-CZ" dirty="0" err="1"/>
              <a:t>Berenika</a:t>
            </a:r>
            <a:r>
              <a:rPr lang="cs-CZ" dirty="0"/>
              <a:t> </a:t>
            </a:r>
            <a:r>
              <a:rPr lang="cs-CZ" dirty="0" err="1"/>
              <a:t>Pitrová</a:t>
            </a:r>
            <a:r>
              <a:rPr lang="cs-CZ" dirty="0"/>
              <a:t>, Štěpánka Formánková</a:t>
            </a:r>
          </a:p>
        </p:txBody>
      </p:sp>
    </p:spTree>
    <p:extLst>
      <p:ext uri="{BB962C8B-B14F-4D97-AF65-F5344CB8AC3E}">
        <p14:creationId xmlns:p14="http://schemas.microsoft.com/office/powerpoint/2010/main" val="2891350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Start u </a:t>
            </a:r>
            <a:r>
              <a:rPr lang="cs-CZ" u="sng" dirty="0" smtClean="0"/>
              <a:t>dubu</a:t>
            </a:r>
            <a:endParaRPr lang="cs-CZ" u="sng" dirty="0"/>
          </a:p>
        </p:txBody>
      </p:sp>
      <p:pic>
        <p:nvPicPr>
          <p:cNvPr id="4" name="Zástupný symbol pro obsah 3" descr="Obráze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04866" y="1131888"/>
            <a:ext cx="4760630" cy="4811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ovéPole 5"/>
          <p:cNvSpPr txBox="1"/>
          <p:nvPr/>
        </p:nvSpPr>
        <p:spPr>
          <a:xfrm>
            <a:off x="476250" y="2022821"/>
            <a:ext cx="630555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200"/>
              <a:t>Dub letní</a:t>
            </a:r>
          </a:p>
          <a:p>
            <a:pPr>
              <a:buFont typeface="Arial" pitchFamily="34" charset="0"/>
              <a:buChar char="•"/>
            </a:pPr>
            <a:r>
              <a:rPr lang="cs-CZ" sz="2400"/>
              <a:t>450 let starý</a:t>
            </a:r>
          </a:p>
          <a:p>
            <a:pPr>
              <a:buFont typeface="Arial" pitchFamily="34" charset="0"/>
              <a:buChar char="•"/>
            </a:pPr>
            <a:r>
              <a:rPr lang="cs-CZ" sz="2400"/>
              <a:t>Vysoký 13 m</a:t>
            </a:r>
          </a:p>
          <a:p>
            <a:pPr>
              <a:buFont typeface="Arial" pitchFamily="34" charset="0"/>
              <a:buChar char="•"/>
            </a:pPr>
            <a:r>
              <a:rPr lang="cs-CZ" sz="2400"/>
              <a:t>Obvod 557 cm</a:t>
            </a:r>
          </a:p>
          <a:p>
            <a:pPr>
              <a:buFont typeface="Arial" pitchFamily="34" charset="0"/>
              <a:buChar char="•"/>
            </a:pPr>
            <a:r>
              <a:rPr lang="cs-CZ" sz="2400"/>
              <a:t>Prodělal mnoho chorob a nemocí</a:t>
            </a:r>
          </a:p>
          <a:p>
            <a:pPr>
              <a:buFont typeface="Arial" pitchFamily="34" charset="0"/>
              <a:buChar char="•"/>
            </a:pPr>
            <a:r>
              <a:rPr lang="cs-CZ" sz="2400"/>
              <a:t>Vyhlášen za památný strom v roce1982</a:t>
            </a:r>
          </a:p>
          <a:p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Prohlídka hradu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650" y="1876425"/>
            <a:ext cx="10058400" cy="4336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None/>
            </a:pPr>
            <a:r>
              <a:rPr lang="cs-CZ" sz="2000" b="1" i="1" u="sng" dirty="0"/>
              <a:t>1. </a:t>
            </a:r>
            <a:r>
              <a:rPr lang="cs-CZ" sz="2000" b="1" i="1" u="sng" dirty="0" smtClean="0"/>
              <a:t>Okruh </a:t>
            </a:r>
            <a:r>
              <a:rPr lang="cs-CZ" sz="2000" dirty="0" smtClean="0"/>
              <a:t>-</a:t>
            </a:r>
            <a:r>
              <a:rPr lang="cs-CZ" sz="2000" dirty="0"/>
              <a:t> </a:t>
            </a:r>
            <a:r>
              <a:rPr lang="cs-CZ" sz="2000" dirty="0" smtClean="0"/>
              <a:t>soukromé </a:t>
            </a:r>
            <a:r>
              <a:rPr lang="cs-CZ" sz="2000" dirty="0"/>
              <a:t>a reprezentační prostory císaře Karla IV.</a:t>
            </a:r>
          </a:p>
          <a:p>
            <a:pPr lvl="1"/>
            <a:r>
              <a:rPr lang="cs-CZ" sz="2000" dirty="0"/>
              <a:t>90 Kč dospělí</a:t>
            </a:r>
          </a:p>
          <a:p>
            <a:pPr lvl="1"/>
            <a:r>
              <a:rPr lang="cs-CZ" sz="2000" dirty="0"/>
              <a:t>Délka 55 min</a:t>
            </a:r>
          </a:p>
          <a:p>
            <a:pPr lvl="1"/>
            <a:r>
              <a:rPr lang="cs-CZ" sz="2000" dirty="0"/>
              <a:t>Max. 55 osob</a:t>
            </a:r>
          </a:p>
          <a:p>
            <a:pPr lvl="1"/>
            <a:r>
              <a:rPr lang="cs-CZ" sz="2000" dirty="0"/>
              <a:t>Rezervace </a:t>
            </a:r>
            <a:r>
              <a:rPr lang="cs-CZ" sz="2000" dirty="0" smtClean="0"/>
              <a:t>nutná</a:t>
            </a:r>
          </a:p>
          <a:p>
            <a:pPr lvl="1">
              <a:buNone/>
            </a:pPr>
            <a:r>
              <a:rPr lang="cs-CZ" sz="2000" dirty="0" smtClean="0"/>
              <a:t>    </a:t>
            </a:r>
            <a:r>
              <a:rPr lang="cs-CZ" sz="2000" dirty="0"/>
              <a:t>pouze pro skupiny</a:t>
            </a:r>
          </a:p>
          <a:p>
            <a:endParaRPr lang="cs-CZ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4" name="Obrázek 3" descr="vstupni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250" y="2508250"/>
            <a:ext cx="5924550" cy="39497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28229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Prohlídka hradu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3950" y="1703070"/>
            <a:ext cx="10058400" cy="3931920"/>
          </a:xfrm>
        </p:spPr>
        <p:txBody>
          <a:bodyPr/>
          <a:lstStyle/>
          <a:p>
            <a:pPr marL="342900" indent="-342900">
              <a:buNone/>
            </a:pPr>
            <a:r>
              <a:rPr lang="cs-CZ" sz="2000" b="1" i="1" u="sng" dirty="0" smtClean="0">
                <a:solidFill>
                  <a:srgbClr val="0C0C0C"/>
                </a:solidFill>
              </a:rPr>
              <a:t>2. okruh</a:t>
            </a:r>
            <a:r>
              <a:rPr lang="cs-CZ" sz="2000" dirty="0" smtClean="0">
                <a:solidFill>
                  <a:srgbClr val="0C0C0C"/>
                </a:solidFill>
              </a:rPr>
              <a:t>-  Posvátné prostory hradu </a:t>
            </a:r>
            <a:r>
              <a:rPr lang="cs-CZ" sz="2000" smtClean="0">
                <a:solidFill>
                  <a:srgbClr val="0C0C0C"/>
                </a:solidFill>
              </a:rPr>
              <a:t>včetně </a:t>
            </a:r>
            <a:r>
              <a:rPr lang="cs-CZ" sz="2000" smtClean="0">
                <a:solidFill>
                  <a:srgbClr val="0C0C0C"/>
                </a:solidFill>
              </a:rPr>
              <a:t>kaple </a:t>
            </a:r>
            <a:r>
              <a:rPr lang="cs-CZ" sz="2000" dirty="0" smtClean="0">
                <a:solidFill>
                  <a:srgbClr val="0C0C0C"/>
                </a:solidFill>
              </a:rPr>
              <a:t>sv. Kříže</a:t>
            </a:r>
          </a:p>
          <a:p>
            <a:pPr lvl="1"/>
            <a:r>
              <a:rPr lang="cs-CZ" sz="2000" dirty="0" smtClean="0">
                <a:solidFill>
                  <a:srgbClr val="0C0C0C"/>
                </a:solidFill>
              </a:rPr>
              <a:t>330 Kč dospělí</a:t>
            </a:r>
          </a:p>
          <a:p>
            <a:pPr lvl="1"/>
            <a:r>
              <a:rPr lang="cs-CZ" sz="2000" dirty="0" smtClean="0">
                <a:solidFill>
                  <a:srgbClr val="0C0C0C"/>
                </a:solidFill>
              </a:rPr>
              <a:t>Délka 100 min</a:t>
            </a:r>
          </a:p>
          <a:p>
            <a:pPr lvl="1"/>
            <a:r>
              <a:rPr lang="cs-CZ" sz="2000" dirty="0" smtClean="0">
                <a:solidFill>
                  <a:srgbClr val="0C0C0C"/>
                </a:solidFill>
              </a:rPr>
              <a:t>Max. 16 osob</a:t>
            </a:r>
          </a:p>
          <a:p>
            <a:pPr lvl="1"/>
            <a:r>
              <a:rPr lang="cs-CZ" sz="2000" dirty="0" smtClean="0">
                <a:solidFill>
                  <a:srgbClr val="0C0C0C"/>
                </a:solidFill>
              </a:rPr>
              <a:t>Rezervace nutná pro</a:t>
            </a:r>
          </a:p>
          <a:p>
            <a:pPr lvl="1">
              <a:buNone/>
            </a:pPr>
            <a:r>
              <a:rPr lang="cs-CZ" sz="2000" dirty="0" smtClean="0">
                <a:solidFill>
                  <a:srgbClr val="0C0C0C"/>
                </a:solidFill>
              </a:rPr>
              <a:t>   skupiny i pro jednotlivce</a:t>
            </a:r>
          </a:p>
          <a:p>
            <a:pPr marL="274320" lvl="1" indent="0">
              <a:buNone/>
            </a:pPr>
            <a:r>
              <a:rPr lang="cs-CZ" sz="2000" u="sng" dirty="0" smtClean="0">
                <a:solidFill>
                  <a:srgbClr val="0C0C0C"/>
                </a:solidFill>
              </a:rPr>
              <a:t>!!!S SEBOU PENÍZE!!!</a:t>
            </a:r>
            <a:endParaRPr lang="cs-CZ" dirty="0"/>
          </a:p>
        </p:txBody>
      </p:sp>
      <p:pic>
        <p:nvPicPr>
          <p:cNvPr id="4" name="Obrázek 3" descr="z-kaple-sv.-kr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368690"/>
            <a:ext cx="5429250" cy="3973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Restaurace U Adama</a:t>
            </a:r>
          </a:p>
        </p:txBody>
      </p:sp>
      <p:pic>
        <p:nvPicPr>
          <p:cNvPr id="4" name="Zástupný symbol pro obsah 3" descr="IMG_8822-interiér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67835" y="2114550"/>
            <a:ext cx="5902044" cy="39322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ovéPole 2"/>
          <p:cNvSpPr txBox="1"/>
          <p:nvPr/>
        </p:nvSpPr>
        <p:spPr>
          <a:xfrm>
            <a:off x="933450" y="2162175"/>
            <a:ext cx="4256088" cy="193899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C0C0C"/>
                </a:solidFill>
                <a:latin typeface="Century Gothic"/>
              </a:rPr>
              <a:t>Předkrmy: od 80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C0C0C"/>
                </a:solidFill>
                <a:latin typeface="Century Gothic"/>
              </a:rPr>
              <a:t>Polévky: kolem 50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C0C0C"/>
                </a:solidFill>
                <a:latin typeface="Century Gothic"/>
              </a:rPr>
              <a:t>Hlavní chody: od 140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C0C0C"/>
                </a:solidFill>
                <a:latin typeface="Century Gothic"/>
              </a:rPr>
              <a:t>Dezerty: od 25 Kč</a:t>
            </a:r>
          </a:p>
          <a:p>
            <a:pPr algn="ctr"/>
            <a:r>
              <a:rPr lang="cs-CZ" sz="2400" u="sng">
                <a:solidFill>
                  <a:srgbClr val="0C0C0C"/>
                </a:solidFill>
                <a:latin typeface="Century Gothic"/>
              </a:rPr>
              <a:t>!!! S SEBOU PENÍZE!!!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/>
              <a:t>Karlštejnská vyhlídka</a:t>
            </a:r>
          </a:p>
        </p:txBody>
      </p:sp>
      <p:pic>
        <p:nvPicPr>
          <p:cNvPr id="4" name="Zástupný symbol pro obsah 3" descr="5363629-188b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515" b="-971"/>
          <a:stretch>
            <a:fillRect/>
          </a:stretch>
        </p:blipFill>
        <p:spPr>
          <a:xfrm>
            <a:off x="5248275" y="2085975"/>
            <a:ext cx="5924549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ovéPole 2"/>
          <p:cNvSpPr txBox="1"/>
          <p:nvPr/>
        </p:nvSpPr>
        <p:spPr>
          <a:xfrm>
            <a:off x="962025" y="2181225"/>
            <a:ext cx="3925888" cy="2585323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C0C0C"/>
                </a:solidFill>
                <a:latin typeface="Century Gothic"/>
              </a:rPr>
              <a:t>Možné činnosti: malování, piknik, relaxování, focení krásné přírody,...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>
                <a:solidFill>
                  <a:srgbClr val="0C0C0C"/>
                </a:solidFill>
                <a:latin typeface="Century Gothic"/>
              </a:rPr>
              <a:t>Krásný výhled na Karlštejn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365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Konec u kostela</a:t>
            </a:r>
          </a:p>
        </p:txBody>
      </p:sp>
      <p:pic>
        <p:nvPicPr>
          <p:cNvPr id="4" name="Zástupný symbol pro obsah 3" descr="614183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1725" y="2143125"/>
            <a:ext cx="4876800" cy="32369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ovéPole 2"/>
          <p:cNvSpPr txBox="1"/>
          <p:nvPr/>
        </p:nvSpPr>
        <p:spPr>
          <a:xfrm>
            <a:off x="933450" y="2200275"/>
            <a:ext cx="5140325" cy="184665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C0C0C"/>
                </a:solidFill>
                <a:latin typeface="Century Gothic"/>
              </a:rPr>
              <a:t>Kostel sv. Václava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C0C0C"/>
                </a:solidFill>
                <a:latin typeface="Century Gothic"/>
              </a:rPr>
              <a:t>Postaven v roce 1732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0C0C0C"/>
                </a:solidFill>
                <a:latin typeface="Century Gothic"/>
              </a:rPr>
              <a:t>ZŠ</a:t>
            </a:r>
            <a:r>
              <a:rPr lang="cs-CZ" sz="2400" dirty="0">
                <a:solidFill>
                  <a:srgbClr val="0C0C0C"/>
                </a:solidFill>
                <a:latin typeface="Century Gothic"/>
              </a:rPr>
              <a:t> a </a:t>
            </a:r>
            <a:r>
              <a:rPr lang="cs-CZ" sz="2400" dirty="0" smtClean="0">
                <a:solidFill>
                  <a:srgbClr val="0C0C0C"/>
                </a:solidFill>
                <a:latin typeface="Century Gothic"/>
              </a:rPr>
              <a:t>MŠ </a:t>
            </a:r>
            <a:r>
              <a:rPr lang="cs-CZ" sz="2400" dirty="0">
                <a:solidFill>
                  <a:srgbClr val="0C0C0C"/>
                </a:solidFill>
                <a:latin typeface="Century Gothic"/>
              </a:rPr>
              <a:t>Všenory zde každoročně pořádá zpívaní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  1.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438"/>
            <a:ext cx="10058400" cy="42848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900">
                <a:hlinkClick r:id="rId3"/>
              </a:rPr>
              <a:t>http://www.hrady.cz/?OID=5725</a:t>
            </a:r>
          </a:p>
          <a:p>
            <a:r>
              <a:rPr lang="cs-CZ" sz="900">
                <a:hlinkClick r:id="rId3"/>
              </a:rPr>
              <a:t>http://www.hrady.cz/?OID=5725</a:t>
            </a:r>
          </a:p>
          <a:p>
            <a:r>
              <a:rPr lang="cs-CZ" sz="900">
                <a:hlinkClick r:id="rId3"/>
              </a:rPr>
              <a:t>http://www.hrady.cz/?OID=5725</a:t>
            </a:r>
          </a:p>
          <a:p>
            <a:r>
              <a:rPr lang="cs-CZ" sz="900">
                <a:hlinkClick r:id="rId4"/>
              </a:rPr>
              <a:t>http://www.stromy.cz/vsenory.htm</a:t>
            </a:r>
          </a:p>
          <a:p>
            <a:r>
              <a:rPr lang="cs-CZ" sz="900">
                <a:hlinkClick r:id="rId5"/>
              </a:rPr>
              <a:t>https://www.google.cz/search?q=v%C5%A1enorsk%C3%BD+dub&amp;espv=2&amp;biw=1366&amp;bih=638&amp;source=lnms&amp;tbm=isch&amp;sa=X&amp;sqi=2&amp;ved=0ahUKEwi9qoLIoeDRAhWIKMAKHZpRBDAQ_AUIBygC&amp;dpr=1#imgdii=cP8V-B62LLpWCM%3A%3BcP8V-B62LLpWCM%3A%3BVpN1d6Kiz5lP3M%3A&amp;imgrc=cP8V-B62LLpWCM%3A</a:t>
            </a:r>
          </a:p>
          <a:p>
            <a:r>
              <a:rPr lang="cs-CZ" sz="900">
                <a:hlinkClick r:id="rId6"/>
              </a:rPr>
              <a:t>https://www.google.cz/search?q=v%C5%A1enorsk%C3%A9+n%C3%A1dra%C5%BE%C3%AD&amp;espv=2&amp;biw=1366&amp;bih=638&amp;source=lnms&amp;tbm=isch&amp;sa=X&amp;ved=0ahUKEwjF_7qRouDRAhXCJJoKHbHKCQ4Q_AUIBygC&amp;dpr=1#imgrc=gcumZLj8XYrD2M%3A</a:t>
            </a:r>
          </a:p>
          <a:p>
            <a:r>
              <a:rPr lang="cs-CZ" sz="900">
                <a:hlinkClick r:id="rId7"/>
              </a:rPr>
              <a:t>https://www.google.cz/search?q=n%C3%A1dra%C5%BE%C3%AD+karl%C5%A1tejn&amp;espv=2&amp;biw=1366&amp;bih=638&amp;source=lnms&amp;tbm=isch&amp;sa=X&amp;ved=0ahUKEwjv_56dpuDRAhXCEiwKHSxiB2gQ_AUIBigB#imgrc=qqA5LzNODF2tnM%3A</a:t>
            </a:r>
            <a:r>
              <a:rPr lang="en-US" sz="900">
                <a:latin typeface="Calibri"/>
              </a:rPr>
              <a:t> </a:t>
            </a:r>
          </a:p>
          <a:p>
            <a:r>
              <a:rPr lang="cs-CZ" sz="900">
                <a:hlinkClick r:id="rId8"/>
              </a:rPr>
              <a:t>https://www.google.cz/search?q=restaurant+adam+karl%C5%A1tejn&amp;espv=2&amp;biw=1366&amp;bih=638&amp;source=lnms&amp;tbm=isch&amp;sa=X&amp;ved=0ahUKEwjtz6qopuDRAhXDXSwKHZK5B2cQ_AUIBigB#imgrc=fEH8-iMKuuAYUM%3A</a:t>
            </a:r>
            <a:r>
              <a:rPr lang="en-US" sz="900">
                <a:latin typeface="Calibri"/>
              </a:rPr>
              <a:t> </a:t>
            </a:r>
          </a:p>
          <a:p>
            <a:r>
              <a:rPr lang="cs-CZ" sz="900">
                <a:hlinkClick r:id="rId9"/>
              </a:rPr>
              <a:t>https://www.google.cz/search?q=karl%C5%A1tejn&amp;espv=2&amp;biw=1366&amp;bih=638&amp;source=lnms&amp;tbm=isch&amp;sa=X&amp;ved=0ahUKEwjPqrHOpuDRAhWLWywKHXRADqAQ_AUIBigB#tbm=isch&amp;q=karl%C5%A1tejnsk%C3%A1+vyhl%C3%ADdka&amp;imgrc=XnRwKefJvjh2rM%3A</a:t>
            </a:r>
            <a:r>
              <a:rPr lang="en-US" sz="900"/>
              <a:t> </a:t>
            </a:r>
          </a:p>
          <a:p>
            <a:r>
              <a:rPr lang="cs-CZ" sz="900">
                <a:hlinkClick r:id="rId10"/>
              </a:rPr>
              <a:t>https://www.google.cz/search?q=kostel+sv+v%C3%A1clava+v%C5%A1enory&amp;espv=2&amp;biw=1366&amp;bih=638&amp;source=lnms&amp;tbm=isch&amp;sa=X&amp;ved=0ahUKEwj78JGBp-DRAhVKCywKHR_tBrYQ_AUIBygC#imgrc=2oPBJsaAAk3eaM%3A</a:t>
            </a:r>
            <a:r>
              <a:rPr lang="en-US" sz="900">
                <a:latin typeface="Calibri"/>
              </a:rPr>
              <a:t> </a:t>
            </a:r>
          </a:p>
          <a:p>
            <a:r>
              <a:rPr lang="cs-CZ" sz="900">
                <a:hlinkClick r:id="rId11"/>
              </a:rPr>
              <a:t>https://www.hradkarlstejn.cz/cs/informace-pro-navstevniky/prohlidkove-okruhy</a:t>
            </a:r>
            <a:r>
              <a:rPr lang="en-US" sz="900"/>
              <a:t> </a:t>
            </a:r>
          </a:p>
          <a:p>
            <a:endParaRPr lang="en-US" sz="1100"/>
          </a:p>
          <a:p>
            <a:endParaRPr lang="cs-CZ" sz="1100"/>
          </a:p>
          <a:p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1742472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sz="720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648738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</TotalTime>
  <Words>107</Words>
  <Application>Microsoft Office PowerPoint</Application>
  <PresentationFormat>Širokoúhlá obrazovka</PresentationFormat>
  <Paragraphs>56</Paragraphs>
  <Slides>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Garamond</vt:lpstr>
      <vt:lpstr>Savon</vt:lpstr>
      <vt:lpstr>Výlet- tam a zase zpátky</vt:lpstr>
      <vt:lpstr>Start u dubu</vt:lpstr>
      <vt:lpstr>Prohlídka hradu</vt:lpstr>
      <vt:lpstr>Prohlídka hradu</vt:lpstr>
      <vt:lpstr>Restaurace U Adama</vt:lpstr>
      <vt:lpstr>Karlštejnská vyhlídka</vt:lpstr>
      <vt:lpstr>Konec u kostela</vt:lpstr>
      <vt:lpstr>Zdroje  1.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Výlet- tam a zase zpátky</dc:title>
  <cp:lastModifiedBy>Renáta Bartoníčková</cp:lastModifiedBy>
  <cp:revision>10</cp:revision>
  <dcterms:modified xsi:type="dcterms:W3CDTF">2017-04-27T08:58:09Z</dcterms:modified>
</cp:coreProperties>
</file>