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61" r:id="rId4"/>
    <p:sldId id="292" r:id="rId5"/>
    <p:sldId id="270" r:id="rId6"/>
    <p:sldId id="294" r:id="rId7"/>
    <p:sldId id="308" r:id="rId8"/>
    <p:sldId id="307" r:id="rId9"/>
    <p:sldId id="306" r:id="rId10"/>
    <p:sldId id="295" r:id="rId11"/>
    <p:sldId id="271" r:id="rId12"/>
    <p:sldId id="321" r:id="rId13"/>
    <p:sldId id="273" r:id="rId14"/>
    <p:sldId id="274" r:id="rId15"/>
    <p:sldId id="276" r:id="rId16"/>
    <p:sldId id="275" r:id="rId17"/>
    <p:sldId id="280" r:id="rId18"/>
    <p:sldId id="302" r:id="rId19"/>
    <p:sldId id="303" r:id="rId20"/>
    <p:sldId id="268" r:id="rId21"/>
    <p:sldId id="309" r:id="rId22"/>
    <p:sldId id="313" r:id="rId23"/>
    <p:sldId id="310" r:id="rId24"/>
    <p:sldId id="311" r:id="rId25"/>
    <p:sldId id="312" r:id="rId26"/>
    <p:sldId id="287" r:id="rId27"/>
    <p:sldId id="316" r:id="rId28"/>
    <p:sldId id="315" r:id="rId29"/>
    <p:sldId id="289" r:id="rId30"/>
    <p:sldId id="319" r:id="rId31"/>
    <p:sldId id="317" r:id="rId32"/>
    <p:sldId id="320" r:id="rId33"/>
    <p:sldId id="259" r:id="rId3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59" autoAdjust="0"/>
    <p:restoredTop sz="86380" autoAdjust="0"/>
  </p:normalViewPr>
  <p:slideViewPr>
    <p:cSldViewPr>
      <p:cViewPr varScale="1">
        <p:scale>
          <a:sx n="63" d="100"/>
          <a:sy n="63" d="100"/>
        </p:scale>
        <p:origin x="-136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15499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AE0E23-EABB-432E-89EE-17025C7BF571}" type="datetimeFigureOut">
              <a:rPr lang="cs-CZ" smtClean="0"/>
              <a:pPr/>
              <a:t>24.11.2017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722234-68C1-4FC4-8EDA-D4EF68F5AF39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722234-68C1-4FC4-8EDA-D4EF68F5AF39}" type="slidenum">
              <a:rPr lang="cs-CZ" smtClean="0"/>
              <a:pPr/>
              <a:t>10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21D11-E9D8-4E86-A039-7A9A3E100F36}" type="datetimeFigureOut">
              <a:rPr lang="cs-CZ" smtClean="0"/>
              <a:pPr/>
              <a:t>24.11.2017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E588F-8C2E-417A-BCEB-BA3D8C6CA39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21D11-E9D8-4E86-A039-7A9A3E100F36}" type="datetimeFigureOut">
              <a:rPr lang="cs-CZ" smtClean="0"/>
              <a:pPr/>
              <a:t>24.11.2017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E588F-8C2E-417A-BCEB-BA3D8C6CA39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21D11-E9D8-4E86-A039-7A9A3E100F36}" type="datetimeFigureOut">
              <a:rPr lang="cs-CZ" smtClean="0"/>
              <a:pPr/>
              <a:t>24.11.2017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E588F-8C2E-417A-BCEB-BA3D8C6CA39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21D11-E9D8-4E86-A039-7A9A3E100F36}" type="datetimeFigureOut">
              <a:rPr lang="cs-CZ" smtClean="0"/>
              <a:pPr/>
              <a:t>24.11.2017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E588F-8C2E-417A-BCEB-BA3D8C6CA39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21D11-E9D8-4E86-A039-7A9A3E100F36}" type="datetimeFigureOut">
              <a:rPr lang="cs-CZ" smtClean="0"/>
              <a:pPr/>
              <a:t>24.11.2017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E588F-8C2E-417A-BCEB-BA3D8C6CA39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21D11-E9D8-4E86-A039-7A9A3E100F36}" type="datetimeFigureOut">
              <a:rPr lang="cs-CZ" smtClean="0"/>
              <a:pPr/>
              <a:t>24.11.2017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E588F-8C2E-417A-BCEB-BA3D8C6CA39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21D11-E9D8-4E86-A039-7A9A3E100F36}" type="datetimeFigureOut">
              <a:rPr lang="cs-CZ" smtClean="0"/>
              <a:pPr/>
              <a:t>24.11.2017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E588F-8C2E-417A-BCEB-BA3D8C6CA39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21D11-E9D8-4E86-A039-7A9A3E100F36}" type="datetimeFigureOut">
              <a:rPr lang="cs-CZ" smtClean="0"/>
              <a:pPr/>
              <a:t>24.11.2017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E588F-8C2E-417A-BCEB-BA3D8C6CA39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21D11-E9D8-4E86-A039-7A9A3E100F36}" type="datetimeFigureOut">
              <a:rPr lang="cs-CZ" smtClean="0"/>
              <a:pPr/>
              <a:t>24.11.2017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E588F-8C2E-417A-BCEB-BA3D8C6CA39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21D11-E9D8-4E86-A039-7A9A3E100F36}" type="datetimeFigureOut">
              <a:rPr lang="cs-CZ" smtClean="0"/>
              <a:pPr/>
              <a:t>24.11.2017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E588F-8C2E-417A-BCEB-BA3D8C6CA39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21D11-E9D8-4E86-A039-7A9A3E100F36}" type="datetimeFigureOut">
              <a:rPr lang="cs-CZ" smtClean="0"/>
              <a:pPr/>
              <a:t>24.11.2017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E588F-8C2E-417A-BCEB-BA3D8C6CA39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21D11-E9D8-4E86-A039-7A9A3E100F36}" type="datetimeFigureOut">
              <a:rPr lang="cs-CZ" smtClean="0"/>
              <a:pPr/>
              <a:t>24.11.2017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0E588F-8C2E-417A-BCEB-BA3D8C6CA39E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senory.cz/knihovna-infocentru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Vítejte v Centru Mariny </a:t>
            </a:r>
            <a:r>
              <a:rPr lang="cs-CZ" dirty="0" err="1" smtClean="0"/>
              <a:t>Cvětajevové</a:t>
            </a:r>
            <a:endParaRPr lang="cs-CZ" dirty="0"/>
          </a:p>
        </p:txBody>
      </p:sp>
      <p:sp>
        <p:nvSpPr>
          <p:cNvPr id="7" name="Podnadpis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smtClean="0"/>
              <a:t>Je to rok od slavnostního otevření. </a:t>
            </a:r>
          </a:p>
          <a:p>
            <a:r>
              <a:rPr lang="cs-CZ" smtClean="0"/>
              <a:t>Jak nám to jde?</a:t>
            </a:r>
            <a:endParaRPr lang="cs-CZ" dirty="0"/>
          </a:p>
        </p:txBody>
      </p:sp>
      <p:pic>
        <p:nvPicPr>
          <p:cNvPr id="4" name="Obrázek 3" descr="obrazek na we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3702" y="4572008"/>
            <a:ext cx="1997137" cy="2071702"/>
          </a:xfrm>
          <a:prstGeom prst="rect">
            <a:avLst/>
          </a:prstGeom>
        </p:spPr>
      </p:pic>
      <p:pic>
        <p:nvPicPr>
          <p:cNvPr id="5" name="Obrázek 4" descr="82cs_1[1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214290"/>
            <a:ext cx="1357322" cy="1727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439850"/>
          </a:xfrm>
        </p:spPr>
        <p:txBody>
          <a:bodyPr>
            <a:noAutofit/>
          </a:bodyPr>
          <a:lstStyle/>
          <a:p>
            <a:r>
              <a:rPr lang="cs-CZ" sz="3200" b="1" dirty="0" smtClean="0"/>
              <a:t>Začaly se  objevovat  dotazy, přání … </a:t>
            </a:r>
            <a:br>
              <a:rPr lang="cs-CZ" sz="3200" b="1" dirty="0" smtClean="0"/>
            </a:br>
            <a:r>
              <a:rPr lang="cs-CZ" sz="3200" b="1" dirty="0" smtClean="0"/>
              <a:t>Týkaly se propagačních materiálů. </a:t>
            </a:r>
            <a:br>
              <a:rPr lang="cs-CZ" sz="3200" b="1" dirty="0" smtClean="0"/>
            </a:br>
            <a:r>
              <a:rPr lang="cs-CZ" sz="3200" b="1" dirty="0" smtClean="0"/>
              <a:t>Co s tím ?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8596" y="2357430"/>
            <a:ext cx="8229600" cy="4054485"/>
          </a:xfrm>
        </p:spPr>
        <p:txBody>
          <a:bodyPr/>
          <a:lstStyle/>
          <a:p>
            <a:pPr algn="just">
              <a:buNone/>
            </a:pPr>
            <a:r>
              <a:rPr lang="cs-CZ" sz="2400" dirty="0" smtClean="0"/>
              <a:t>Chvilku to trvalo, ale máme k dispozici tištěné propagační letáky</a:t>
            </a:r>
          </a:p>
          <a:p>
            <a:pPr algn="just">
              <a:buNone/>
            </a:pPr>
            <a:r>
              <a:rPr lang="cs-CZ" sz="2400" dirty="0" smtClean="0"/>
              <a:t>v češtině, ruštině a angličtině. Je možné si je rovněž stáhnout </a:t>
            </a:r>
          </a:p>
          <a:p>
            <a:pPr algn="just">
              <a:buNone/>
            </a:pPr>
            <a:r>
              <a:rPr lang="cs-CZ" sz="2400" dirty="0" smtClean="0"/>
              <a:t>na webu </a:t>
            </a:r>
            <a:r>
              <a:rPr lang="cs-CZ" sz="2400" dirty="0" err="1" smtClean="0"/>
              <a:t>Všenorské</a:t>
            </a:r>
            <a:r>
              <a:rPr lang="cs-CZ" sz="2400" dirty="0" smtClean="0"/>
              <a:t> knihovny a Informačního centra knihovny.</a:t>
            </a:r>
          </a:p>
          <a:p>
            <a:pPr>
              <a:buNone/>
            </a:pPr>
            <a:r>
              <a:rPr lang="cs-CZ" sz="2400" dirty="0" smtClean="0">
                <a:hlinkClick r:id="rId3"/>
              </a:rPr>
              <a:t>http://www.</a:t>
            </a:r>
            <a:r>
              <a:rPr lang="cs-CZ" sz="2400" dirty="0" err="1" smtClean="0">
                <a:hlinkClick r:id="rId3"/>
              </a:rPr>
              <a:t>vsenory.cz</a:t>
            </a:r>
            <a:r>
              <a:rPr lang="cs-CZ" sz="2400" dirty="0" smtClean="0">
                <a:hlinkClick r:id="rId3"/>
              </a:rPr>
              <a:t>/knihovna-</a:t>
            </a:r>
            <a:r>
              <a:rPr lang="cs-CZ" sz="2400" dirty="0" err="1" smtClean="0">
                <a:hlinkClick r:id="rId3"/>
              </a:rPr>
              <a:t>infocentrum</a:t>
            </a:r>
            <a:r>
              <a:rPr lang="cs-CZ" sz="2400" dirty="0" smtClean="0">
                <a:hlinkClick r:id="rId3"/>
              </a:rPr>
              <a:t>/</a:t>
            </a:r>
            <a:endParaRPr lang="cs-CZ" sz="2400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Propagační letáky</a:t>
            </a:r>
            <a:endParaRPr lang="cs-CZ" dirty="0"/>
          </a:p>
        </p:txBody>
      </p:sp>
      <p:pic>
        <p:nvPicPr>
          <p:cNvPr id="4" name="Zástupný symbol pro obsah 3" descr="Cvetajeva4definitivníčesky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52317" y="1600200"/>
            <a:ext cx="6839365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Letak Marina Cvetajeva 2 oprav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73555" y="1600200"/>
            <a:ext cx="6396889" cy="4525963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leták RUkonečnýruština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1538" y="1214422"/>
            <a:ext cx="6833078" cy="498317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leták RUkonečnýruština-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00100" y="1214422"/>
            <a:ext cx="7211468" cy="498317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 descr="Letak Marina Cvetajeva 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1071546"/>
            <a:ext cx="7875566" cy="557216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Letak Marina Cvetajeva 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1080302"/>
            <a:ext cx="7762220" cy="549196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143000"/>
          </a:xfrm>
        </p:spPr>
        <p:txBody>
          <a:bodyPr>
            <a:noAutofit/>
          </a:bodyPr>
          <a:lstStyle/>
          <a:p>
            <a:r>
              <a:rPr lang="cs-CZ" sz="2800" dirty="0" smtClean="0"/>
              <a:t>Návštěvníci se ptali na turistické razítko. Inspirovalo nás to ke vzniku loga. Později i placky. Nabízíme pohlednice.</a:t>
            </a:r>
            <a:br>
              <a:rPr lang="cs-CZ" sz="2800" dirty="0" smtClean="0"/>
            </a:br>
            <a:r>
              <a:rPr lang="cs-CZ" sz="2800" dirty="0" smtClean="0"/>
              <a:t>Návrhy připravil ilustrátor a sochař Jan </a:t>
            </a:r>
            <a:r>
              <a:rPr lang="cs-CZ" sz="2800" dirty="0" err="1" smtClean="0"/>
              <a:t>Maget</a:t>
            </a:r>
            <a:r>
              <a:rPr lang="cs-CZ" sz="2800" dirty="0" smtClean="0"/>
              <a:t>.</a:t>
            </a:r>
            <a:endParaRPr lang="cs-CZ" sz="2800" dirty="0"/>
          </a:p>
        </p:txBody>
      </p:sp>
      <p:pic>
        <p:nvPicPr>
          <p:cNvPr id="4" name="Zástupný symbol pro obsah 3" descr="obrazek na web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0298" y="2285992"/>
            <a:ext cx="4143404" cy="429810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sz="3600" dirty="0" smtClean="0"/>
              <a:t>Část webu </a:t>
            </a:r>
            <a:r>
              <a:rPr lang="cs-CZ" sz="3600" dirty="0" err="1" smtClean="0"/>
              <a:t>Všenorské</a:t>
            </a:r>
            <a:r>
              <a:rPr lang="cs-CZ" sz="3600" dirty="0" smtClean="0"/>
              <a:t> knihovny jsme uvolnili pro Centrum  Mariny </a:t>
            </a:r>
            <a:r>
              <a:rPr lang="cs-CZ" sz="3600" dirty="0" err="1" smtClean="0"/>
              <a:t>Cvětajevové</a:t>
            </a:r>
            <a:r>
              <a:rPr lang="cs-CZ" sz="3600" dirty="0" smtClean="0"/>
              <a:t> </a:t>
            </a:r>
            <a:endParaRPr lang="cs-CZ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2071678"/>
            <a:ext cx="805008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796908"/>
          </a:xfrm>
        </p:spPr>
        <p:txBody>
          <a:bodyPr>
            <a:noAutofit/>
          </a:bodyPr>
          <a:lstStyle/>
          <a:p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 smtClean="0"/>
              <a:t>Na stránkách stále pracujeme </a:t>
            </a:r>
            <a:br>
              <a:rPr lang="cs-CZ" sz="2800" dirty="0" smtClean="0"/>
            </a:br>
            <a:endParaRPr lang="cs-CZ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643050"/>
            <a:ext cx="8050085" cy="4840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700" b="1" dirty="0" smtClean="0"/>
              <a:t>Náš knihovnický  tým  </a:t>
            </a:r>
            <a:r>
              <a:rPr lang="cs-CZ" sz="2700" dirty="0" smtClean="0"/>
              <a:t/>
            </a:r>
            <a:br>
              <a:rPr lang="cs-CZ" sz="2700" dirty="0" smtClean="0"/>
            </a:br>
            <a:r>
              <a:rPr lang="cs-CZ" sz="2700" dirty="0" smtClean="0"/>
              <a:t>(Jana </a:t>
            </a:r>
            <a:r>
              <a:rPr lang="cs-CZ" sz="2700" dirty="0" err="1" smtClean="0"/>
              <a:t>Müllerová</a:t>
            </a:r>
            <a:r>
              <a:rPr lang="cs-CZ" sz="2700" dirty="0" smtClean="0"/>
              <a:t>,  Alena </a:t>
            </a:r>
            <a:r>
              <a:rPr lang="cs-CZ" sz="2700" dirty="0" err="1" smtClean="0"/>
              <a:t>Sahánková</a:t>
            </a:r>
            <a:r>
              <a:rPr lang="cs-CZ" sz="2700" dirty="0" smtClean="0"/>
              <a:t> a Eliška </a:t>
            </a:r>
            <a:r>
              <a:rPr lang="cs-CZ" sz="2700" dirty="0" err="1" smtClean="0"/>
              <a:t>Reitspiesová</a:t>
            </a:r>
            <a:r>
              <a:rPr lang="cs-CZ" sz="2700" dirty="0" smtClean="0"/>
              <a:t>)  </a:t>
            </a:r>
            <a:br>
              <a:rPr lang="cs-CZ" sz="2700" dirty="0" smtClean="0"/>
            </a:br>
            <a:r>
              <a:rPr lang="cs-CZ" sz="2700" dirty="0" smtClean="0"/>
              <a:t>na Posvícenském </a:t>
            </a:r>
            <a:r>
              <a:rPr lang="cs-CZ" sz="2700" dirty="0" err="1" smtClean="0"/>
              <a:t>Jablkobraní</a:t>
            </a:r>
            <a:r>
              <a:rPr lang="cs-CZ" sz="2700" dirty="0" smtClean="0"/>
              <a:t> v září 2017</a:t>
            </a:r>
            <a:endParaRPr lang="cs-CZ" sz="2700" dirty="0"/>
          </a:p>
        </p:txBody>
      </p:sp>
      <p:pic>
        <p:nvPicPr>
          <p:cNvPr id="4" name="Zástupný symbol pro obsah 3" descr="IMG_37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1064" y="1600200"/>
            <a:ext cx="8061872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Centrum Mariny </a:t>
            </a:r>
            <a:r>
              <a:rPr lang="cs-CZ" sz="3200" dirty="0" err="1" smtClean="0"/>
              <a:t>Cvětajevové</a:t>
            </a:r>
            <a:r>
              <a:rPr lang="cs-CZ" sz="3200" dirty="0" smtClean="0"/>
              <a:t> </a:t>
            </a:r>
            <a:br>
              <a:rPr lang="cs-CZ" sz="3200" dirty="0" smtClean="0"/>
            </a:br>
            <a:r>
              <a:rPr lang="cs-CZ" sz="3200" dirty="0" smtClean="0"/>
              <a:t>není jen expozice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4282" y="1571612"/>
            <a:ext cx="8472518" cy="4900634"/>
          </a:xfrm>
        </p:spPr>
        <p:txBody>
          <a:bodyPr>
            <a:normAutofit/>
          </a:bodyPr>
          <a:lstStyle/>
          <a:p>
            <a:pPr algn="just"/>
            <a:endParaRPr lang="cs-CZ" sz="2000" dirty="0" smtClean="0"/>
          </a:p>
          <a:p>
            <a:pPr algn="just">
              <a:buNone/>
            </a:pPr>
            <a:r>
              <a:rPr lang="cs-CZ" sz="2000" dirty="0" smtClean="0"/>
              <a:t>      Na knižním veletrhu Svět knihy 2017 přednesla Galina Vaněčková odborný příspěvek a setkala se zde s autorkou knihy Všední život, </a:t>
            </a:r>
            <a:r>
              <a:rPr lang="cs-CZ" sz="2000" dirty="0" err="1" smtClean="0"/>
              <a:t>Pelo</a:t>
            </a:r>
            <a:r>
              <a:rPr lang="cs-CZ" sz="2000" dirty="0" smtClean="0"/>
              <a:t> </a:t>
            </a:r>
            <a:r>
              <a:rPr lang="cs-CZ" sz="2000" dirty="0" err="1" smtClean="0"/>
              <a:t>Riikka</a:t>
            </a:r>
            <a:r>
              <a:rPr lang="cs-CZ" sz="2000" dirty="0" smtClean="0"/>
              <a:t>. Pražský knižní veletrh byl i příležitostí k uvedení našich propagačních letáků.  Galina Vaněčková vystoupila rovněž na  mezinárodní konferenci k životu a dílu Mariny </a:t>
            </a:r>
            <a:r>
              <a:rPr lang="cs-CZ" sz="2000" dirty="0" err="1" smtClean="0"/>
              <a:t>Cvětajevové</a:t>
            </a:r>
            <a:r>
              <a:rPr lang="cs-CZ" sz="2000" dirty="0" smtClean="0"/>
              <a:t> v Moskvě s příspěvkem "Román o Ariadně a Marině„, týkajícím se  právě románu Všední život. O Centru Mariny </a:t>
            </a:r>
            <a:r>
              <a:rPr lang="cs-CZ" sz="2000" dirty="0" err="1" smtClean="0"/>
              <a:t>Cvětajevové</a:t>
            </a:r>
            <a:r>
              <a:rPr lang="cs-CZ" sz="2000" dirty="0" smtClean="0"/>
              <a:t> zde rovněž zaznělo v referátu </a:t>
            </a:r>
            <a:r>
              <a:rPr lang="cs-CZ" sz="2000" dirty="0" err="1" smtClean="0"/>
              <a:t>Anni</a:t>
            </a:r>
            <a:r>
              <a:rPr lang="cs-CZ" sz="2000" dirty="0" smtClean="0"/>
              <a:t> </a:t>
            </a:r>
            <a:r>
              <a:rPr lang="cs-CZ" sz="2000" dirty="0" err="1" smtClean="0"/>
              <a:t>Kaznačejové</a:t>
            </a:r>
            <a:r>
              <a:rPr lang="cs-CZ" sz="2000" dirty="0" smtClean="0"/>
              <a:t> a stejně tak  při návštěvě Galiny Vaněčkové v </a:t>
            </a:r>
            <a:r>
              <a:rPr lang="cs-CZ" sz="2000" dirty="0" err="1" smtClean="0"/>
              <a:t>Jekatěrinburgu</a:t>
            </a:r>
            <a:r>
              <a:rPr lang="cs-CZ" sz="2000" dirty="0" smtClean="0"/>
              <a:t>. </a:t>
            </a:r>
            <a:endParaRPr lang="cs-CZ" sz="2000" dirty="0"/>
          </a:p>
        </p:txBody>
      </p:sp>
      <p:pic>
        <p:nvPicPr>
          <p:cNvPr id="4" name="Obrázek 3" descr="FGW4UW0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3636" y="4429132"/>
            <a:ext cx="2071670" cy="20716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/>
              <a:t>Večer s Janem Skácelem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158" y="1428736"/>
            <a:ext cx="8229600" cy="4697427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cs-CZ" dirty="0" smtClean="0"/>
              <a:t>   Koncem roku 2016 proběhl večer s Janem Skácelem,  nazvaný </a:t>
            </a:r>
            <a:r>
              <a:rPr lang="cs-CZ" i="1" dirty="0" smtClean="0"/>
              <a:t>A znovu láska</a:t>
            </a:r>
            <a:r>
              <a:rPr lang="cs-CZ" dirty="0" smtClean="0"/>
              <a:t>. Vystoupili na něm Josef </a:t>
            </a:r>
            <a:r>
              <a:rPr lang="cs-CZ" dirty="0" err="1" smtClean="0"/>
              <a:t>Somr</a:t>
            </a:r>
            <a:r>
              <a:rPr lang="cs-CZ" dirty="0" smtClean="0"/>
              <a:t>, Hana </a:t>
            </a:r>
            <a:r>
              <a:rPr lang="cs-CZ" dirty="0" err="1" smtClean="0"/>
              <a:t>Kofránková</a:t>
            </a:r>
            <a:r>
              <a:rPr lang="cs-CZ" dirty="0" smtClean="0"/>
              <a:t> a Jiří </a:t>
            </a:r>
            <a:r>
              <a:rPr lang="cs-CZ" dirty="0" err="1" smtClean="0"/>
              <a:t>Šlupka</a:t>
            </a:r>
            <a:r>
              <a:rPr lang="cs-CZ" dirty="0" smtClean="0"/>
              <a:t> Svěrák. 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pic>
        <p:nvPicPr>
          <p:cNvPr id="4" name="Zástupný symbol pro obsah 3" descr="plakatbarevny1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71735" y="0"/>
            <a:ext cx="4731413" cy="669253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/>
              <a:t>Večer s múzou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cs-CZ" sz="2400" dirty="0" smtClean="0"/>
              <a:t>     Na Noc knihoven 31. března 2017 jsme připravili  večerní program pro dospělé s názvem </a:t>
            </a:r>
            <a:r>
              <a:rPr lang="cs-CZ" sz="2400" i="1" dirty="0" smtClean="0"/>
              <a:t>Večer s múzou</a:t>
            </a:r>
            <a:r>
              <a:rPr lang="cs-CZ" sz="2400" dirty="0" smtClean="0"/>
              <a:t>. Výtvarné umění zastoupila Dana </a:t>
            </a:r>
            <a:r>
              <a:rPr lang="cs-CZ" sz="2400" dirty="0" err="1" smtClean="0"/>
              <a:t>Sahánková</a:t>
            </a:r>
            <a:r>
              <a:rPr lang="cs-CZ" sz="2400" dirty="0" smtClean="0"/>
              <a:t> s prezentací o malování ostrým hrotem na plátno. Hana </a:t>
            </a:r>
            <a:r>
              <a:rPr lang="cs-CZ" sz="2400" dirty="0" err="1" smtClean="0"/>
              <a:t>Kofránková</a:t>
            </a:r>
            <a:r>
              <a:rPr lang="cs-CZ" sz="2400" dirty="0" smtClean="0"/>
              <a:t> se studentkami z DAMU recitovaly básně Mariny </a:t>
            </a:r>
            <a:r>
              <a:rPr lang="cs-CZ" sz="2400" dirty="0" err="1" smtClean="0"/>
              <a:t>Cvětajevové</a:t>
            </a:r>
            <a:r>
              <a:rPr lang="cs-CZ" sz="2400" dirty="0" smtClean="0"/>
              <a:t>. Jiří </a:t>
            </a:r>
            <a:r>
              <a:rPr lang="cs-CZ" sz="2400" dirty="0" err="1" smtClean="0"/>
              <a:t>Stivín</a:t>
            </a:r>
            <a:r>
              <a:rPr lang="cs-CZ" sz="2400" dirty="0" smtClean="0"/>
              <a:t>, známý </a:t>
            </a:r>
            <a:r>
              <a:rPr lang="cs-CZ" sz="2400" dirty="0" err="1" smtClean="0"/>
              <a:t>všenorský</a:t>
            </a:r>
            <a:r>
              <a:rPr lang="cs-CZ" sz="2400" dirty="0" smtClean="0"/>
              <a:t> flétnista a jazzman, to v závěru večera rozbalil tak, že jsme skoro ani nedýchali. </a:t>
            </a:r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4348" y="357166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b="1" dirty="0" smtClean="0"/>
              <a:t>Odborné dotazy </a:t>
            </a:r>
            <a:r>
              <a:rPr lang="cs-CZ" sz="3200" dirty="0" smtClean="0"/>
              <a:t>nesměřují jen na Marinu </a:t>
            </a:r>
            <a:r>
              <a:rPr lang="cs-CZ" sz="3200" dirty="0" err="1" smtClean="0"/>
              <a:t>Cvětajevovou</a:t>
            </a:r>
            <a:r>
              <a:rPr lang="cs-CZ" sz="3200" dirty="0" smtClean="0"/>
              <a:t>, ale i na další ruské emigranty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2800" dirty="0" smtClean="0"/>
          </a:p>
          <a:p>
            <a:pPr>
              <a:buNone/>
            </a:pPr>
            <a:r>
              <a:rPr lang="cs-CZ" sz="2800" dirty="0" smtClean="0"/>
              <a:t>Nejzajímavější dotazy:</a:t>
            </a:r>
          </a:p>
          <a:p>
            <a:r>
              <a:rPr lang="cs-CZ" sz="2800" dirty="0" err="1" smtClean="0"/>
              <a:t>Ak</a:t>
            </a:r>
            <a:r>
              <a:rPr lang="cs-CZ" sz="2800" dirty="0" smtClean="0"/>
              <a:t>. </a:t>
            </a:r>
            <a:r>
              <a:rPr lang="cs-CZ" sz="2800" dirty="0" err="1" smtClean="0"/>
              <a:t>mal</a:t>
            </a:r>
            <a:r>
              <a:rPr lang="cs-CZ" sz="2800" dirty="0" smtClean="0"/>
              <a:t>. František Zavázal</a:t>
            </a:r>
          </a:p>
          <a:p>
            <a:r>
              <a:rPr lang="cs-CZ" sz="2800" dirty="0" smtClean="0"/>
              <a:t>MUDr. </a:t>
            </a:r>
            <a:r>
              <a:rPr lang="cs-CZ" sz="2800" dirty="0" err="1" smtClean="0"/>
              <a:t>Eugene</a:t>
            </a:r>
            <a:r>
              <a:rPr lang="cs-CZ" sz="2800" dirty="0" smtClean="0"/>
              <a:t> </a:t>
            </a:r>
            <a:r>
              <a:rPr lang="cs-CZ" sz="2800" dirty="0" err="1" smtClean="0"/>
              <a:t>Jablonský</a:t>
            </a:r>
            <a:endParaRPr lang="cs-CZ" sz="2800" dirty="0" smtClean="0"/>
          </a:p>
          <a:p>
            <a:r>
              <a:rPr lang="cs-CZ" sz="2800" dirty="0" err="1" smtClean="0"/>
              <a:t>Jevgenij</a:t>
            </a:r>
            <a:r>
              <a:rPr lang="cs-CZ" sz="2800" dirty="0" smtClean="0"/>
              <a:t> Nikolajevič </a:t>
            </a:r>
            <a:r>
              <a:rPr lang="cs-CZ" sz="2800" dirty="0" err="1" smtClean="0"/>
              <a:t>Čirikov</a:t>
            </a:r>
            <a:endParaRPr lang="cs-CZ" sz="2800" dirty="0" smtClean="0"/>
          </a:p>
          <a:p>
            <a:endParaRPr lang="cs-CZ" sz="2800" dirty="0"/>
          </a:p>
        </p:txBody>
      </p:sp>
      <p:pic>
        <p:nvPicPr>
          <p:cNvPr id="4" name="Obrázek 3" descr="index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2285992"/>
            <a:ext cx="3571900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800" dirty="0" smtClean="0"/>
              <a:t>A co dál ? </a:t>
            </a:r>
            <a:br>
              <a:rPr lang="cs-CZ" sz="2800" dirty="0" smtClean="0"/>
            </a:br>
            <a:r>
              <a:rPr lang="cs-CZ" sz="2800" dirty="0" smtClean="0"/>
              <a:t>Přemýšlíme o tom i na společných pracovních setkáních. </a:t>
            </a:r>
            <a:br>
              <a:rPr lang="cs-CZ" sz="2800" dirty="0" smtClean="0"/>
            </a:br>
            <a:r>
              <a:rPr lang="cs-CZ" sz="2800" dirty="0" smtClean="0"/>
              <a:t>Na této jsme křtili salátovou mísu.  </a:t>
            </a:r>
            <a:endParaRPr lang="cs-CZ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755111"/>
            <a:ext cx="8229600" cy="4216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/>
              <a:t>Naše vize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cs-CZ" sz="2800" dirty="0" smtClean="0"/>
              <a:t>    </a:t>
            </a:r>
            <a:r>
              <a:rPr lang="cs-CZ" sz="2800" b="1" dirty="0" smtClean="0"/>
              <a:t>Informační zdroje o Marině </a:t>
            </a:r>
            <a:r>
              <a:rPr lang="cs-CZ" sz="2800" b="1" dirty="0" err="1" smtClean="0"/>
              <a:t>Cvětajevové</a:t>
            </a:r>
            <a:endParaRPr lang="cs-CZ" sz="2800" b="1" dirty="0" smtClean="0"/>
          </a:p>
          <a:p>
            <a:pPr algn="just">
              <a:buNone/>
            </a:pPr>
            <a:r>
              <a:rPr lang="cs-CZ" sz="2800" dirty="0" smtClean="0"/>
              <a:t>    </a:t>
            </a:r>
            <a:r>
              <a:rPr lang="cs-CZ" sz="2800" dirty="0" err="1" smtClean="0"/>
              <a:t>Všenorská</a:t>
            </a:r>
            <a:r>
              <a:rPr lang="cs-CZ" sz="2800" dirty="0" smtClean="0"/>
              <a:t> knihovna buduje přes 20 let fond regionálních publikací a sbírá regionální informace. </a:t>
            </a:r>
          </a:p>
          <a:p>
            <a:pPr algn="just">
              <a:buNone/>
            </a:pPr>
            <a:endParaRPr lang="cs-CZ" sz="2800" dirty="0" smtClean="0"/>
          </a:p>
          <a:p>
            <a:pPr algn="just">
              <a:buNone/>
            </a:pPr>
            <a:r>
              <a:rPr lang="cs-CZ" sz="2800" dirty="0" smtClean="0"/>
              <a:t>	Stejným způsobem by měly být nadále mapovány informační zdroje o básnířce, doplňován knihovní fond, sledovány a dokumentovány články, dokumentovány výstavy, divadelní představení, filmy, odborné akce.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>
            <a:normAutofit/>
          </a:bodyPr>
          <a:lstStyle/>
          <a:p>
            <a:r>
              <a:rPr lang="cs-CZ" sz="3200" b="1" dirty="0" smtClean="0"/>
              <a:t>Účast na odborných akcích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85720" y="1571612"/>
            <a:ext cx="8229600" cy="504351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dirty="0" smtClean="0"/>
              <a:t>    Přednášky, příspěvky – Galina Vaněčková</a:t>
            </a:r>
          </a:p>
          <a:p>
            <a:pPr>
              <a:buNone/>
            </a:pPr>
            <a:r>
              <a:rPr lang="cs-CZ" dirty="0" smtClean="0"/>
              <a:t>    V roce 2002 proběhla v Praze mezinárodní konference k Marině </a:t>
            </a:r>
            <a:r>
              <a:rPr lang="cs-CZ" dirty="0" err="1" smtClean="0"/>
              <a:t>Cvětajevové</a:t>
            </a:r>
            <a:r>
              <a:rPr lang="cs-CZ" dirty="0" smtClean="0"/>
              <a:t>. Bylo by možné  uspořádat   tuto konferenci znovu </a:t>
            </a:r>
          </a:p>
          <a:p>
            <a:pPr>
              <a:buNone/>
            </a:pPr>
            <a:r>
              <a:rPr lang="cs-CZ" dirty="0" smtClean="0"/>
              <a:t>    v Praze a částí ve </a:t>
            </a:r>
            <a:r>
              <a:rPr lang="cs-CZ" dirty="0" err="1" smtClean="0"/>
              <a:t>Všenorech</a:t>
            </a:r>
            <a:r>
              <a:rPr lang="cs-CZ" dirty="0" smtClean="0"/>
              <a:t> ?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                                                       </a:t>
            </a:r>
            <a:endParaRPr lang="cs-CZ" dirty="0"/>
          </a:p>
        </p:txBody>
      </p:sp>
      <p:pic>
        <p:nvPicPr>
          <p:cNvPr id="4" name="Obrázek 3" descr="tsvetaeva2002-cover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7950" y="3929066"/>
            <a:ext cx="1862140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err="1" smtClean="0"/>
              <a:t>Všenory</a:t>
            </a:r>
            <a:r>
              <a:rPr lang="cs-CZ" sz="3200" b="1" dirty="0" smtClean="0"/>
              <a:t> plné poezie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   </a:t>
            </a:r>
          </a:p>
          <a:p>
            <a:pPr algn="just">
              <a:buNone/>
            </a:pPr>
            <a:r>
              <a:rPr lang="cs-CZ" dirty="0" smtClean="0"/>
              <a:t>	Naši   </a:t>
            </a:r>
            <a:r>
              <a:rPr lang="cs-CZ" dirty="0" err="1" smtClean="0"/>
              <a:t>všenorští</a:t>
            </a:r>
            <a:r>
              <a:rPr lang="cs-CZ" dirty="0" smtClean="0"/>
              <a:t>  básníci     Marina </a:t>
            </a:r>
            <a:r>
              <a:rPr lang="cs-CZ" dirty="0" err="1" smtClean="0"/>
              <a:t>Cvětajevová</a:t>
            </a:r>
            <a:r>
              <a:rPr lang="cs-CZ" dirty="0" smtClean="0"/>
              <a:t> </a:t>
            </a:r>
          </a:p>
          <a:p>
            <a:pPr algn="just">
              <a:buNone/>
            </a:pPr>
            <a:r>
              <a:rPr lang="cs-CZ" dirty="0" smtClean="0"/>
              <a:t>    a  Vladimír Holan nás inspirovali k záměru uspořádat v roce 2018 festival zaměřený na současnou poezii. Část festivalu bychom chtěli věnovat dětem.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200" b="1" dirty="0" smtClean="0"/>
              <a:t/>
            </a:r>
            <a:br>
              <a:rPr lang="cs-CZ" sz="3200" b="1" dirty="0" smtClean="0"/>
            </a:br>
            <a:r>
              <a:rPr lang="cs-CZ" sz="3200" b="1" dirty="0" smtClean="0"/>
              <a:t>S knížkou do života</a:t>
            </a:r>
            <a:br>
              <a:rPr lang="cs-CZ" sz="3200" b="1" dirty="0" smtClean="0"/>
            </a:b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4282" y="1571612"/>
            <a:ext cx="8472518" cy="497207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cs-CZ" sz="2800" dirty="0" smtClean="0"/>
              <a:t>    </a:t>
            </a:r>
          </a:p>
          <a:p>
            <a:pPr algn="just">
              <a:buNone/>
            </a:pPr>
            <a:r>
              <a:rPr lang="cs-CZ" sz="2800" dirty="0" smtClean="0"/>
              <a:t>    V listopadu bychom se chtěli  připojit k organizacím v téměř 20 zemích světa, kde probíhá  projekt </a:t>
            </a:r>
            <a:r>
              <a:rPr lang="cs-CZ" sz="2800" dirty="0" err="1" smtClean="0"/>
              <a:t>Bookstart</a:t>
            </a:r>
            <a:r>
              <a:rPr lang="cs-CZ" sz="2800" dirty="0" smtClean="0"/>
              <a:t> na podporu čtenářské gramotnosti. Projekt je zaměřen na nejmenší děti a jejich rodiče. </a:t>
            </a:r>
          </a:p>
          <a:p>
            <a:pPr algn="just">
              <a:buNone/>
            </a:pPr>
            <a:endParaRPr lang="cs-CZ" sz="2800" dirty="0" smtClean="0"/>
          </a:p>
          <a:p>
            <a:pPr>
              <a:buNone/>
            </a:pPr>
            <a:r>
              <a:rPr lang="cs-CZ" dirty="0" smtClean="0"/>
              <a:t> </a:t>
            </a:r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1026" name="Picture 2" descr="C:\Users\Lenovo\Pictures\bookstart-logo-web-square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58082" y="4752999"/>
            <a:ext cx="1785918" cy="17859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dirty="0" smtClean="0"/>
              <a:t>V Centru Mariny </a:t>
            </a:r>
            <a:r>
              <a:rPr lang="cs-CZ" sz="2400" dirty="0" err="1" smtClean="0"/>
              <a:t>Cvětajevové</a:t>
            </a: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b="1" dirty="0" smtClean="0"/>
              <a:t>úzce spolupracujeme s Galinou Vaněčkovou  </a:t>
            </a: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dirty="0" smtClean="0"/>
              <a:t>Právě provází expozicí. Nebudeme rušit. </a:t>
            </a:r>
            <a:br>
              <a:rPr lang="cs-CZ" sz="2400" dirty="0" smtClean="0"/>
            </a:br>
            <a:endParaRPr lang="cs-CZ" sz="2400" dirty="0"/>
          </a:p>
        </p:txBody>
      </p:sp>
      <p:pic>
        <p:nvPicPr>
          <p:cNvPr id="4" name="Zástupný symbol pro obsah 3" descr="_DSC137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2035" y="1600200"/>
            <a:ext cx="6779929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Neméně důležité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cs-CZ" dirty="0" smtClean="0"/>
          </a:p>
          <a:p>
            <a:r>
              <a:rPr lang="cs-CZ" dirty="0" smtClean="0"/>
              <a:t>Neustálá propagace </a:t>
            </a:r>
          </a:p>
          <a:p>
            <a:r>
              <a:rPr lang="cs-CZ" dirty="0" smtClean="0"/>
              <a:t>Publikování v regionálním a odborném tisku</a:t>
            </a:r>
          </a:p>
          <a:p>
            <a:r>
              <a:rPr lang="cs-CZ" dirty="0" smtClean="0"/>
              <a:t>Autorské čtení (Spisovatelé do knihoven)</a:t>
            </a:r>
          </a:p>
          <a:p>
            <a:pPr>
              <a:buNone/>
            </a:pP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/>
              <a:t>Závěrem poděkování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/>
          <a:lstStyle/>
          <a:p>
            <a:endParaRPr lang="cs-CZ" dirty="0" smtClean="0"/>
          </a:p>
          <a:p>
            <a:pPr>
              <a:buNone/>
            </a:pPr>
            <a:r>
              <a:rPr lang="cs-CZ" dirty="0" smtClean="0"/>
              <a:t>	starostovi Zdeňkovi </a:t>
            </a:r>
            <a:r>
              <a:rPr lang="cs-CZ" dirty="0" err="1" smtClean="0"/>
              <a:t>Seidlerovi</a:t>
            </a:r>
            <a:r>
              <a:rPr lang="cs-CZ" dirty="0" smtClean="0"/>
              <a:t>, členům OZ </a:t>
            </a:r>
          </a:p>
          <a:p>
            <a:pPr>
              <a:buNone/>
            </a:pPr>
            <a:r>
              <a:rPr lang="cs-CZ" dirty="0" smtClean="0"/>
              <a:t>    a  OÚ </a:t>
            </a:r>
            <a:r>
              <a:rPr lang="cs-CZ" dirty="0" err="1" smtClean="0"/>
              <a:t>Všenory</a:t>
            </a:r>
            <a:r>
              <a:rPr lang="cs-CZ" dirty="0" smtClean="0"/>
              <a:t> </a:t>
            </a:r>
          </a:p>
          <a:p>
            <a:pPr>
              <a:buNone/>
            </a:pPr>
            <a:r>
              <a:rPr lang="cs-CZ" dirty="0" smtClean="0"/>
              <a:t>    a dále</a:t>
            </a:r>
          </a:p>
          <a:p>
            <a:pPr>
              <a:buNone/>
            </a:pPr>
            <a:r>
              <a:rPr lang="cs-CZ" dirty="0" smtClean="0"/>
              <a:t>	Galině Vaněčkové, Janě </a:t>
            </a:r>
            <a:r>
              <a:rPr lang="cs-CZ" dirty="0" err="1" smtClean="0"/>
              <a:t>Müllerové</a:t>
            </a:r>
            <a:r>
              <a:rPr lang="cs-CZ" dirty="0" smtClean="0"/>
              <a:t> a Elišce</a:t>
            </a:r>
          </a:p>
          <a:p>
            <a:pPr>
              <a:buNone/>
            </a:pPr>
            <a:r>
              <a:rPr lang="cs-CZ" dirty="0" smtClean="0"/>
              <a:t>	</a:t>
            </a:r>
            <a:r>
              <a:rPr lang="cs-CZ" dirty="0" err="1" smtClean="0"/>
              <a:t>Reitspisové</a:t>
            </a:r>
            <a:r>
              <a:rPr lang="cs-CZ" dirty="0" smtClean="0"/>
              <a:t>  z Centra Mariny </a:t>
            </a:r>
            <a:r>
              <a:rPr lang="cs-CZ" dirty="0" err="1" smtClean="0"/>
              <a:t>Cvětajevové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4348" y="214290"/>
            <a:ext cx="8229600" cy="1000108"/>
          </a:xfrm>
        </p:spPr>
        <p:txBody>
          <a:bodyPr>
            <a:noAutofit/>
          </a:bodyPr>
          <a:lstStyle/>
          <a:p>
            <a:r>
              <a:rPr lang="cs-CZ" sz="3200" dirty="0" smtClean="0"/>
              <a:t>Ještě otázka:  </a:t>
            </a:r>
            <a:br>
              <a:rPr lang="cs-CZ" sz="3200" dirty="0" smtClean="0"/>
            </a:br>
            <a:r>
              <a:rPr lang="cs-CZ" sz="3200" b="1" dirty="0" smtClean="0"/>
              <a:t>Proč máme v expozici kufr a hůlku ?</a:t>
            </a:r>
            <a:endParaRPr lang="cs-CZ" sz="3200" b="1" dirty="0"/>
          </a:p>
        </p:txBody>
      </p:sp>
      <p:pic>
        <p:nvPicPr>
          <p:cNvPr id="4" name="Zástupný symbol pro obsah 3" descr="IMG_378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6200000">
            <a:off x="1930401" y="1998634"/>
            <a:ext cx="5122845" cy="39830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82858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0034" y="4929198"/>
            <a:ext cx="8186766" cy="164307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sz="2800" dirty="0" smtClean="0"/>
              <a:t>Děkuji za pozornost</a:t>
            </a:r>
          </a:p>
          <a:p>
            <a:pPr>
              <a:buNone/>
            </a:pPr>
            <a:endParaRPr lang="cs-CZ" sz="1800" dirty="0" smtClean="0"/>
          </a:p>
          <a:p>
            <a:pPr>
              <a:buNone/>
            </a:pPr>
            <a:r>
              <a:rPr lang="cs-CZ" sz="1800" dirty="0" smtClean="0"/>
              <a:t>Mgr. Alena </a:t>
            </a:r>
            <a:r>
              <a:rPr lang="cs-CZ" sz="1800" dirty="0" err="1" smtClean="0"/>
              <a:t>Sahánková</a:t>
            </a:r>
            <a:endParaRPr lang="cs-CZ" sz="1800" dirty="0" smtClean="0"/>
          </a:p>
          <a:p>
            <a:pPr>
              <a:buNone/>
            </a:pPr>
            <a:r>
              <a:rPr lang="cs-CZ" sz="1800" dirty="0" err="1" smtClean="0"/>
              <a:t>Všenorská</a:t>
            </a:r>
            <a:r>
              <a:rPr lang="cs-CZ" sz="1800" dirty="0" smtClean="0"/>
              <a:t> knihovna a Informační centrum Berounka</a:t>
            </a:r>
          </a:p>
          <a:p>
            <a:pPr>
              <a:buNone/>
            </a:pPr>
            <a:r>
              <a:rPr lang="cs-CZ" sz="1800" dirty="0" smtClean="0"/>
              <a:t>Centrum Mariny </a:t>
            </a:r>
            <a:r>
              <a:rPr lang="cs-CZ" sz="1800" dirty="0" err="1" smtClean="0"/>
              <a:t>Cvětajevové</a:t>
            </a:r>
            <a:endParaRPr lang="cs-CZ" sz="1800" dirty="0" smtClean="0"/>
          </a:p>
          <a:p>
            <a:endParaRPr lang="cs-CZ" sz="2400" dirty="0" smtClean="0"/>
          </a:p>
        </p:txBody>
      </p:sp>
      <p:pic>
        <p:nvPicPr>
          <p:cNvPr id="4" name="Obrázek 3" descr="IMG_26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43576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/>
              <a:t>Centrum Mariny </a:t>
            </a:r>
            <a:r>
              <a:rPr lang="cs-CZ" sz="2800" b="1" dirty="0" err="1" smtClean="0"/>
              <a:t>Cvětajevové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dirty="0" smtClean="0"/>
              <a:t>Přibližuje život a dílo ruské básnířky. </a:t>
            </a:r>
          </a:p>
          <a:p>
            <a:pPr algn="just"/>
            <a:r>
              <a:rPr lang="cs-CZ" dirty="0" smtClean="0"/>
              <a:t>Zaměřuje se zejména na období jejího života v Čechách a ve zdejším kraji. </a:t>
            </a:r>
          </a:p>
          <a:p>
            <a:pPr algn="just"/>
            <a:r>
              <a:rPr lang="cs-CZ" dirty="0" smtClean="0"/>
              <a:t>Součástí expozice je sbírka cca 330 knih vztahujících se Marině </a:t>
            </a:r>
            <a:r>
              <a:rPr lang="cs-CZ" dirty="0" err="1" smtClean="0"/>
              <a:t>Cvětajevové</a:t>
            </a:r>
            <a:r>
              <a:rPr lang="cs-CZ" dirty="0" smtClean="0"/>
              <a:t>.   Všechny knihy jsou přístupné prezenčně v čítárně knihovny a je možné je dohledat v online katalogu </a:t>
            </a:r>
            <a:r>
              <a:rPr lang="cs-CZ" dirty="0" err="1" smtClean="0"/>
              <a:t>Všenorské</a:t>
            </a:r>
            <a:r>
              <a:rPr lang="cs-CZ" dirty="0" smtClean="0"/>
              <a:t> knihovny.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sz="3100" dirty="0" smtClean="0"/>
              <a:t>Knihy vztahující se k Marině </a:t>
            </a:r>
            <a:r>
              <a:rPr lang="cs-CZ" sz="3100" dirty="0" err="1" smtClean="0"/>
              <a:t>Cvětajevové</a:t>
            </a:r>
            <a:r>
              <a:rPr lang="cs-CZ" sz="3100" dirty="0" smtClean="0"/>
              <a:t> jsou k dispozici rovněž v čítárně </a:t>
            </a:r>
            <a:r>
              <a:rPr lang="cs-CZ" sz="3100" dirty="0" err="1" smtClean="0"/>
              <a:t>Všenorské</a:t>
            </a:r>
            <a:r>
              <a:rPr lang="cs-CZ" sz="3100" dirty="0" smtClean="0"/>
              <a:t> knihovny </a:t>
            </a:r>
            <a:br>
              <a:rPr lang="cs-CZ" sz="3100" dirty="0" smtClean="0"/>
            </a:br>
            <a:r>
              <a:rPr lang="cs-CZ" sz="3100" dirty="0" smtClean="0"/>
              <a:t>a jsou určeny k půjčování mimo knihovnu. </a:t>
            </a:r>
            <a:endParaRPr lang="cs-CZ" sz="3100" dirty="0"/>
          </a:p>
        </p:txBody>
      </p:sp>
      <p:pic>
        <p:nvPicPr>
          <p:cNvPr id="4" name="Zástupný symbol pro obsah 3" descr="IMG_378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928802"/>
            <a:ext cx="8061872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b="1" dirty="0" smtClean="0"/>
              <a:t>Čím jsme po otevření začali?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8596" y="1285860"/>
            <a:ext cx="8258204" cy="55721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dirty="0" smtClean="0"/>
              <a:t>Nemalou propagací v regionálním tisku </a:t>
            </a:r>
          </a:p>
          <a:p>
            <a:pPr>
              <a:buNone/>
            </a:pPr>
            <a:r>
              <a:rPr lang="cs-CZ" dirty="0" smtClean="0"/>
              <a:t>a odborných periodicích</a:t>
            </a:r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786058"/>
            <a:ext cx="6715172" cy="3618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/>
              <a:t>Jsme na Portálu literárních muzeí</a:t>
            </a:r>
            <a:endParaRPr lang="cs-CZ" sz="3200" b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46957" y="1428736"/>
            <a:ext cx="8050085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cs-CZ" sz="3200" b="1" dirty="0" smtClean="0"/>
              <a:t>Návštěvnost 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dirty="0" smtClean="0"/>
              <a:t>   Přijíždějí odborníci i obdivovatelé básnířky, školní    výprava   zatím  nepřišla.    Expozici otevíráme při   všech knihovnických akcích, v  otevírací době </a:t>
            </a:r>
            <a:r>
              <a:rPr lang="cs-CZ" dirty="0" err="1" smtClean="0"/>
              <a:t>Všenorské</a:t>
            </a:r>
            <a:r>
              <a:rPr lang="cs-CZ" dirty="0" smtClean="0"/>
              <a:t> knihovny nebo </a:t>
            </a:r>
          </a:p>
          <a:p>
            <a:pPr>
              <a:buNone/>
            </a:pPr>
            <a:r>
              <a:rPr lang="cs-CZ" dirty="0" smtClean="0"/>
              <a:t>    po předchozí dohodě.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274786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/>
            </a:r>
            <a:br>
              <a:rPr lang="cs-CZ" sz="2000" b="1" dirty="0" smtClean="0"/>
            </a:br>
            <a:r>
              <a:rPr lang="cs-CZ" sz="3200" b="1" dirty="0" smtClean="0"/>
              <a:t>Zajímavé zážitky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cs-CZ" sz="2400" dirty="0" smtClean="0"/>
              <a:t>V únoru 2017 k nám zavítali manželé z Vídně. Oba mají rakouské i české kořeny. Ocenili citaci </a:t>
            </a:r>
            <a:r>
              <a:rPr lang="cs-CZ" sz="2400" dirty="0" err="1" smtClean="0"/>
              <a:t>Reinera</a:t>
            </a:r>
            <a:r>
              <a:rPr lang="cs-CZ" sz="2400" dirty="0" smtClean="0"/>
              <a:t> Maria </a:t>
            </a:r>
            <a:r>
              <a:rPr lang="cs-CZ" sz="2400" dirty="0" err="1" smtClean="0"/>
              <a:t>Rilkeho</a:t>
            </a:r>
            <a:r>
              <a:rPr lang="cs-CZ" sz="2400" dirty="0" smtClean="0"/>
              <a:t>, která je na stěně expozice. Líbilo se jim spojení expozice se </a:t>
            </a:r>
            <a:r>
              <a:rPr lang="cs-CZ" sz="2400" dirty="0" err="1" smtClean="0"/>
              <a:t>Všenorskou</a:t>
            </a:r>
            <a:r>
              <a:rPr lang="cs-CZ" sz="2400" dirty="0" smtClean="0"/>
              <a:t> knihovnou, kterou si také prohlédli. Paní Marie několikrát zopakovala, že to je její nejhezčí zážitek u nás. </a:t>
            </a:r>
          </a:p>
          <a:p>
            <a:pPr algn="just"/>
            <a:r>
              <a:rPr lang="cs-CZ" sz="2400" dirty="0" smtClean="0"/>
              <a:t>Z Moskvy přivezly turistky sazenice trvalek, abychom je zasadili k červené jeřabině před domem.</a:t>
            </a:r>
          </a:p>
          <a:p>
            <a:pPr algn="just"/>
            <a:r>
              <a:rPr lang="cs-CZ" sz="2400" dirty="0" smtClean="0"/>
              <a:t>Další návštěva ze zahraničí, manželé,  kteří zde v létě pobývali, navštívili  knihovnu. Nabídla jsem prohlídku expozice, ale  byla jsem  odmítnuta s tím, že o </a:t>
            </a:r>
            <a:r>
              <a:rPr lang="cs-CZ" sz="2400" dirty="0" err="1" smtClean="0"/>
              <a:t>Cvětajevové</a:t>
            </a:r>
            <a:r>
              <a:rPr lang="cs-CZ" sz="2400" dirty="0" smtClean="0"/>
              <a:t> neslyšeli. Za pár dní se ale „pán“ objevil a hrnul se do expozice. Básnířku si našel na internetu, koupil knihu a je nadšen.</a:t>
            </a:r>
          </a:p>
          <a:p>
            <a:pPr algn="just"/>
            <a:endParaRPr lang="cs-CZ" sz="2400" dirty="0" smtClean="0"/>
          </a:p>
          <a:p>
            <a:pPr algn="just"/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731</TotalTime>
  <Words>361</Words>
  <Application>Microsoft Office PowerPoint</Application>
  <PresentationFormat>Předvádění na obrazovce (4:3)</PresentationFormat>
  <Paragraphs>83</Paragraphs>
  <Slides>33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34" baseType="lpstr">
      <vt:lpstr>Motiv sady Office</vt:lpstr>
      <vt:lpstr>Vítejte v Centru Mariny Cvětajevové</vt:lpstr>
      <vt:lpstr>Náš knihovnický  tým   (Jana Müllerová,  Alena Sahánková a Eliška Reitspiesová)   na Posvícenském Jablkobraní v září 2017</vt:lpstr>
      <vt:lpstr> V Centru Mariny Cvětajevové úzce spolupracujeme s Galinou Vaněčkovou   Právě provází expozicí. Nebudeme rušit.  </vt:lpstr>
      <vt:lpstr>Centrum Mariny Cvětajevové</vt:lpstr>
      <vt:lpstr>Knihy vztahující se k Marině Cvětajevové jsou k dispozici rovněž v čítárně Všenorské knihovny  a jsou určeny k půjčování mimo knihovnu. </vt:lpstr>
      <vt:lpstr>Čím jsme po otevření začali?</vt:lpstr>
      <vt:lpstr>Jsme na Portálu literárních muzeí</vt:lpstr>
      <vt:lpstr>Návštěvnost </vt:lpstr>
      <vt:lpstr> Zajímavé zážitky</vt:lpstr>
      <vt:lpstr>Začaly se  objevovat  dotazy, přání …  Týkaly se propagačních materiálů.  Co s tím ?</vt:lpstr>
      <vt:lpstr>Propagační letáky</vt:lpstr>
      <vt:lpstr>Snímek 12</vt:lpstr>
      <vt:lpstr>Snímek 13</vt:lpstr>
      <vt:lpstr>Snímek 14</vt:lpstr>
      <vt:lpstr>Snímek 15</vt:lpstr>
      <vt:lpstr>Snímek 16</vt:lpstr>
      <vt:lpstr>Návštěvníci se ptali na turistické razítko. Inspirovalo nás to ke vzniku loga. Později i placky. Nabízíme pohlednice. Návrhy připravil ilustrátor a sochař Jan Maget.</vt:lpstr>
      <vt:lpstr>Část webu Všenorské knihovny jsme uvolnili pro Centrum  Mariny Cvětajevové </vt:lpstr>
      <vt:lpstr> Na stránkách stále pracujeme  </vt:lpstr>
      <vt:lpstr>Centrum Mariny Cvětajevové  není jen expozice</vt:lpstr>
      <vt:lpstr>Večer s Janem Skácelem</vt:lpstr>
      <vt:lpstr>Snímek 22</vt:lpstr>
      <vt:lpstr>Večer s múzou</vt:lpstr>
      <vt:lpstr>Odborné dotazy nesměřují jen na Marinu Cvětajevovou, ale i na další ruské emigranty</vt:lpstr>
      <vt:lpstr>A co dál ?  Přemýšlíme o tom i na společných pracovních setkáních.  Na této jsme křtili salátovou mísu.  </vt:lpstr>
      <vt:lpstr>Naše vize</vt:lpstr>
      <vt:lpstr>Účast na odborných akcích</vt:lpstr>
      <vt:lpstr>Všenory plné poezie</vt:lpstr>
      <vt:lpstr> S knížkou do života </vt:lpstr>
      <vt:lpstr>Neméně důležité </vt:lpstr>
      <vt:lpstr>Závěrem poděkování</vt:lpstr>
      <vt:lpstr>Ještě otázka:   Proč máme v expozici kufr a hůlku ?</vt:lpstr>
      <vt:lpstr>Snímek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Centrum Mariny Cvětajevé  ve Všenorech má za sebou rok činnosti</dc:title>
  <dc:creator>Lenovo</dc:creator>
  <cp:lastModifiedBy>Lenovo</cp:lastModifiedBy>
  <cp:revision>127</cp:revision>
  <dcterms:created xsi:type="dcterms:W3CDTF">2017-10-16T13:23:08Z</dcterms:created>
  <dcterms:modified xsi:type="dcterms:W3CDTF">2017-11-24T05:00:08Z</dcterms:modified>
</cp:coreProperties>
</file>