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3" r:id="rId4"/>
    <p:sldId id="264" r:id="rId5"/>
    <p:sldId id="258" r:id="rId6"/>
    <p:sldId id="260" r:id="rId7"/>
    <p:sldId id="261" r:id="rId8"/>
    <p:sldId id="262" r:id="rId9"/>
    <p:sldId id="259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94707" autoAdjust="0"/>
  </p:normalViewPr>
  <p:slideViewPr>
    <p:cSldViewPr>
      <p:cViewPr>
        <p:scale>
          <a:sx n="80" d="100"/>
          <a:sy n="80" d="100"/>
        </p:scale>
        <p:origin x="-2478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1148-8DA4-47C5-8FC0-4BA72F04780C}" type="datetimeFigureOut">
              <a:rPr lang="cs-CZ" smtClean="0"/>
              <a:t>27.4.2017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3E06-D148-49EA-9881-41BDFA84F1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756512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1148-8DA4-47C5-8FC0-4BA72F04780C}" type="datetimeFigureOut">
              <a:rPr lang="cs-CZ" smtClean="0"/>
              <a:t>27.4.2017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3E06-D148-49EA-9881-41BDFA84F1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5870880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1148-8DA4-47C5-8FC0-4BA72F04780C}" type="datetimeFigureOut">
              <a:rPr lang="cs-CZ" smtClean="0"/>
              <a:t>27.4.2017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3E06-D148-49EA-9881-41BDFA84F1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0600869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1148-8DA4-47C5-8FC0-4BA72F04780C}" type="datetimeFigureOut">
              <a:rPr lang="cs-CZ" smtClean="0"/>
              <a:t>27.4.2017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3E06-D148-49EA-9881-41BDFA84F1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2841542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1148-8DA4-47C5-8FC0-4BA72F04780C}" type="datetimeFigureOut">
              <a:rPr lang="cs-CZ" smtClean="0"/>
              <a:t>27.4.2017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3E06-D148-49EA-9881-41BDFA84F1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094406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1148-8DA4-47C5-8FC0-4BA72F04780C}" type="datetimeFigureOut">
              <a:rPr lang="cs-CZ" smtClean="0"/>
              <a:t>27.4.2017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3E06-D148-49EA-9881-41BDFA84F1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41892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1148-8DA4-47C5-8FC0-4BA72F04780C}" type="datetimeFigureOut">
              <a:rPr lang="cs-CZ" smtClean="0"/>
              <a:t>27.4.2017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3E06-D148-49EA-9881-41BDFA84F1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5545811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1148-8DA4-47C5-8FC0-4BA72F04780C}" type="datetimeFigureOut">
              <a:rPr lang="cs-CZ" smtClean="0"/>
              <a:t>27.4.2017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3E06-D148-49EA-9881-41BDFA84F1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8485143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1148-8DA4-47C5-8FC0-4BA72F04780C}" type="datetimeFigureOut">
              <a:rPr lang="cs-CZ" smtClean="0"/>
              <a:t>27.4.2017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3E06-D148-49EA-9881-41BDFA84F1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323269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1148-8DA4-47C5-8FC0-4BA72F04780C}" type="datetimeFigureOut">
              <a:rPr lang="cs-CZ" smtClean="0"/>
              <a:t>27.4.2017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3E06-D148-49EA-9881-41BDFA84F1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3305238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1148-8DA4-47C5-8FC0-4BA72F04780C}" type="datetimeFigureOut">
              <a:rPr lang="cs-CZ" smtClean="0"/>
              <a:t>27.4.2017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3E06-D148-49EA-9881-41BDFA84F1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773304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D1148-8DA4-47C5-8FC0-4BA72F04780C}" type="datetimeFigureOut">
              <a:rPr lang="cs-CZ" smtClean="0"/>
              <a:t>27.4.2017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E3E06-D148-49EA-9881-41BDFA84F1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917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Daubkov%C3%A9" TargetMode="External"/><Relationship Id="rId13" Type="http://schemas.openxmlformats.org/officeDocument/2006/relationships/hyperlink" Target="http://www.panoramio.com/photo/132772413" TargetMode="External"/><Relationship Id="rId3" Type="http://schemas.openxmlformats.org/officeDocument/2006/relationships/hyperlink" Target="http://www.zamekstraz.cz/zivotopis-jarmily-novotne" TargetMode="External"/><Relationship Id="rId7" Type="http://schemas.openxmlformats.org/officeDocument/2006/relationships/hyperlink" Target="http://www.stredocech.net/prednaska-o-zivote-a-kariere-jarmily-novotne/" TargetMode="External"/><Relationship Id="rId12" Type="http://schemas.openxmlformats.org/officeDocument/2006/relationships/hyperlink" Target="http://www.zamekstraz.cz/fotogalerie-jarmily-novotne" TargetMode="External"/><Relationship Id="rId2" Type="http://schemas.openxmlformats.org/officeDocument/2006/relationships/hyperlink" Target="https://cs.wikipedia.org/wiki/Jarmila_Novotn%C3%A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peraplus.cz/od-onegina-az-k-daliborovi-jan-hilbert-vavra-pevec-ale-take-vytvarnik-a-pedagog/" TargetMode="External"/><Relationship Id="rId11" Type="http://schemas.openxmlformats.org/officeDocument/2006/relationships/hyperlink" Target="http://www.casopisharmonie.cz/rozhovory/litenske-navraty.html" TargetMode="External"/><Relationship Id="rId5" Type="http://schemas.openxmlformats.org/officeDocument/2006/relationships/hyperlink" Target="http://img.radio.cz/R2rMfSLrPB11sCfmALPBw_5lzfk=/fit-in/1200x1200/pictures/osobnosti/destinnova_ema_tosca.jpg" TargetMode="External"/><Relationship Id="rId15" Type="http://schemas.openxmlformats.org/officeDocument/2006/relationships/hyperlink" Target="https://www.onlinevideoconverter.com/success?id=c2h7h7g6i8f5d3b1b1" TargetMode="External"/><Relationship Id="rId10" Type="http://schemas.openxmlformats.org/officeDocument/2006/relationships/hyperlink" Target="http://www.vhu.cz/zakladni-informace-o-vs/vyznamenani-pametni-medaile-a-odznaky/rady-a-statni-vyznamenani-cr/rad-tomase-garriqua-masaryka/" TargetMode="External"/><Relationship Id="rId4" Type="http://schemas.openxmlformats.org/officeDocument/2006/relationships/hyperlink" Target="http://operaplus.cz/jarmila-novotna-bude-mit-svuj-festival/" TargetMode="External"/><Relationship Id="rId9" Type="http://schemas.openxmlformats.org/officeDocument/2006/relationships/hyperlink" Target="http://www.antikvariatolomouc.cz/product/byla-jsem-stastna:33915/" TargetMode="External"/><Relationship Id="rId14" Type="http://schemas.openxmlformats.org/officeDocument/2006/relationships/hyperlink" Target="https://www.youtube.com/watch?v=iuM83oK9qN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65400" y="2397760"/>
            <a:ext cx="4013200" cy="527184"/>
          </a:xfrm>
        </p:spPr>
        <p:txBody>
          <a:bodyPr>
            <a:noAutofit/>
          </a:bodyPr>
          <a:lstStyle/>
          <a:p>
            <a:r>
              <a:rPr lang="cs-CZ" dirty="0" smtClean="0"/>
              <a:t>Jarmila Novotná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65400" y="2924944"/>
            <a:ext cx="4013200" cy="504056"/>
          </a:xfrm>
        </p:spPr>
        <p:txBody>
          <a:bodyPr>
            <a:noAutofit/>
          </a:bodyPr>
          <a:lstStyle/>
          <a:p>
            <a:r>
              <a:rPr lang="cs-CZ" sz="2000" dirty="0" smtClean="0"/>
              <a:t>Michal Karel a Petr Nedbal </a:t>
            </a:r>
          </a:p>
          <a:p>
            <a:r>
              <a:rPr lang="cs-CZ" sz="2000" dirty="0" smtClean="0"/>
              <a:t>ZŠ F. J. Řezáče Liteň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158813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ětství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smtClean="0"/>
              <a:t>Narození 23. září 1907</a:t>
            </a:r>
            <a:endParaRPr lang="cs-CZ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smtClean="0"/>
              <a:t>Žila v Praze s rodiči a sestrou Pavlou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smtClean="0"/>
              <a:t>Pěvecké nadání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smtClean="0"/>
              <a:t>Hrála na klavír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smtClean="0"/>
              <a:t>Vystupovala v divadle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89124"/>
            <a:ext cx="2520280" cy="197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zamekstraz.cz/editor/image/stranky3_galerie/tn_zoom_obrazek_591.jpg?1101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37681"/>
            <a:ext cx="2592288" cy="3627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0086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Osobní život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Rodina- matka, otec, sestra</a:t>
            </a:r>
          </a:p>
          <a:p>
            <a:r>
              <a:rPr lang="cs-CZ" dirty="0" smtClean="0"/>
              <a:t>Manžel- Jiří Antonín </a:t>
            </a:r>
            <a:r>
              <a:rPr lang="cs-CZ" dirty="0" err="1" smtClean="0"/>
              <a:t>Daubek</a:t>
            </a:r>
            <a:endParaRPr lang="cs-CZ" dirty="0" smtClean="0"/>
          </a:p>
          <a:p>
            <a:r>
              <a:rPr lang="cs-CZ" dirty="0" smtClean="0"/>
              <a:t>Syn- Jiří George </a:t>
            </a:r>
            <a:r>
              <a:rPr lang="cs-CZ" dirty="0" err="1" smtClean="0"/>
              <a:t>Daubek</a:t>
            </a:r>
            <a:endParaRPr lang="cs-CZ" dirty="0" smtClean="0"/>
          </a:p>
          <a:p>
            <a:r>
              <a:rPr lang="cs-CZ" dirty="0" smtClean="0"/>
              <a:t>Dcera- Jarmilka </a:t>
            </a:r>
            <a:r>
              <a:rPr lang="cs-CZ" dirty="0" err="1" smtClean="0"/>
              <a:t>Daubková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8" name="Picture 4" descr="Liteňské návraty - Jarmila Novotná a Jiří Daubek st. v Lit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05608"/>
            <a:ext cx="2448272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05154"/>
            <a:ext cx="3014836" cy="3848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2620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Liteň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Zámek rodiny </a:t>
            </a:r>
            <a:r>
              <a:rPr lang="cs-CZ" dirty="0" err="1" smtClean="0"/>
              <a:t>Daubků</a:t>
            </a:r>
            <a:endParaRPr lang="cs-CZ" dirty="0" smtClean="0"/>
          </a:p>
          <a:p>
            <a:r>
              <a:rPr lang="cs-CZ" dirty="0" smtClean="0"/>
              <a:t>Hrobka </a:t>
            </a:r>
            <a:r>
              <a:rPr lang="cs-CZ" dirty="0" err="1" smtClean="0"/>
              <a:t>Daubků</a:t>
            </a:r>
            <a:endParaRPr lang="cs-CZ" dirty="0" smtClean="0"/>
          </a:p>
          <a:p>
            <a:r>
              <a:rPr lang="cs-CZ" dirty="0" smtClean="0"/>
              <a:t>Muzeum</a:t>
            </a:r>
          </a:p>
          <a:p>
            <a:r>
              <a:rPr lang="cs-CZ" dirty="0" smtClean="0"/>
              <a:t>Koncerty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184" y="3625019"/>
            <a:ext cx="3456384" cy="2588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92079"/>
            <a:ext cx="3175620" cy="2121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4796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Začátky kariéry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smtClean="0"/>
              <a:t>Ema Destinnová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smtClean="0"/>
              <a:t>Hilbert Vávra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smtClean="0"/>
              <a:t>Otakar Ostrčil- Národní divadlo</a:t>
            </a:r>
          </a:p>
          <a:p>
            <a:r>
              <a:rPr lang="cs-CZ" dirty="0"/>
              <a:t>Quarnieri</a:t>
            </a:r>
            <a:r>
              <a:rPr lang="cs-CZ" dirty="0" smtClean="0"/>
              <a:t>- Miláno 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185978"/>
            <a:ext cx="2232248" cy="3188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operaplus.cz/wp-content/uploads/2015/01/Jan-Hilbert-V%C3%A1v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45024"/>
            <a:ext cx="1772649" cy="2729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9453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První role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Violeta- La Traviata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Mařenka- Prodaná nevěsta</a:t>
            </a:r>
          </a:p>
          <a:p>
            <a:r>
              <a:rPr lang="cs-CZ" dirty="0" smtClean="0"/>
              <a:t>Newyorská opera- sólista</a:t>
            </a:r>
          </a:p>
          <a:p>
            <a:r>
              <a:rPr lang="cs-CZ" dirty="0" smtClean="0"/>
              <a:t>Národní divadlo- slavnostní koncert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57260"/>
            <a:ext cx="3505374" cy="2334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0729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Úspěchy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Poznamenaní- </a:t>
            </a:r>
            <a:r>
              <a:rPr lang="cs-CZ" dirty="0"/>
              <a:t>I</a:t>
            </a:r>
            <a:r>
              <a:rPr lang="cs-CZ" dirty="0" smtClean="0"/>
              <a:t>van Jandl</a:t>
            </a:r>
          </a:p>
          <a:p>
            <a:r>
              <a:rPr lang="cs-CZ" dirty="0" smtClean="0"/>
              <a:t>Řád T. G. Masaryka IV. třídy</a:t>
            </a:r>
          </a:p>
          <a:p>
            <a:r>
              <a:rPr lang="cs-CZ" dirty="0" smtClean="0"/>
              <a:t>Planetka 5897 (Novotná)</a:t>
            </a:r>
          </a:p>
          <a:p>
            <a:endParaRPr lang="cs-CZ" dirty="0" smtClean="0"/>
          </a:p>
        </p:txBody>
      </p:sp>
      <p:pic>
        <p:nvPicPr>
          <p:cNvPr id="2052" name="Picture 4" descr="Výsledek obrázku pro řád t. g. m. 4 tříd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56992"/>
            <a:ext cx="2922984" cy="292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78" y="3647777"/>
            <a:ext cx="2890034" cy="2485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5112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Poslední roky života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Úmrtí 9</a:t>
            </a:r>
            <a:r>
              <a:rPr lang="en-US" dirty="0" smtClean="0"/>
              <a:t>.</a:t>
            </a:r>
            <a:r>
              <a:rPr lang="cs-CZ" dirty="0" smtClean="0"/>
              <a:t> února 1994</a:t>
            </a:r>
          </a:p>
          <a:p>
            <a:r>
              <a:rPr lang="cs-CZ" dirty="0"/>
              <a:t>Byla jsem šťastná- kniha</a:t>
            </a:r>
          </a:p>
          <a:p>
            <a:endParaRPr lang="cs-CZ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93590"/>
            <a:ext cx="3024336" cy="4358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ch synku synku - Jarmila Novotná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57769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575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1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050" dirty="0"/>
              <a:t>Jarmila Novotná. In: </a:t>
            </a:r>
            <a:r>
              <a:rPr lang="cs-CZ" sz="1050" i="1" dirty="0" err="1"/>
              <a:t>Wikipedia</a:t>
            </a:r>
            <a:r>
              <a:rPr lang="cs-CZ" sz="1050" i="1" dirty="0"/>
              <a:t>: </a:t>
            </a:r>
            <a:r>
              <a:rPr lang="cs-CZ" sz="1050" i="1" dirty="0" err="1"/>
              <a:t>the</a:t>
            </a:r>
            <a:r>
              <a:rPr lang="cs-CZ" sz="1050" i="1" dirty="0"/>
              <a:t> free </a:t>
            </a:r>
            <a:r>
              <a:rPr lang="cs-CZ" sz="1050" i="1" dirty="0" err="1"/>
              <a:t>encyclopedia</a:t>
            </a:r>
            <a:r>
              <a:rPr lang="cs-CZ" sz="1050" dirty="0"/>
              <a:t> [online]. San Francisco (CA): </a:t>
            </a:r>
            <a:r>
              <a:rPr lang="cs-CZ" sz="1050" dirty="0" err="1"/>
              <a:t>Wikimedia</a:t>
            </a:r>
            <a:r>
              <a:rPr lang="cs-CZ" sz="1050" dirty="0"/>
              <a:t> </a:t>
            </a:r>
            <a:r>
              <a:rPr lang="cs-CZ" sz="1050" dirty="0" err="1"/>
              <a:t>Foundation</a:t>
            </a:r>
            <a:r>
              <a:rPr lang="cs-CZ" sz="1050" dirty="0"/>
              <a:t>, 2001- [cit. 2017-03-30]. Dostupné z: </a:t>
            </a:r>
            <a:r>
              <a:rPr lang="cs-CZ" sz="1050" dirty="0">
                <a:hlinkClick r:id="rId2"/>
              </a:rPr>
              <a:t>https://</a:t>
            </a:r>
            <a:r>
              <a:rPr lang="cs-CZ" sz="1050" dirty="0" smtClean="0">
                <a:hlinkClick r:id="rId2"/>
              </a:rPr>
              <a:t>cs.wikipedia.org/wiki/Jarmila_Novotn%C3%A1</a:t>
            </a:r>
            <a:endParaRPr lang="cs-CZ" sz="1050" dirty="0" smtClean="0"/>
          </a:p>
          <a:p>
            <a:r>
              <a:rPr lang="cs-CZ" sz="1050" i="1" dirty="0"/>
              <a:t>Životopis Jarmily Novotné</a:t>
            </a:r>
            <a:r>
              <a:rPr lang="cs-CZ" sz="1050" dirty="0"/>
              <a:t> [online]. In: . [cit. 2017-03-30]. Dostupné z: </a:t>
            </a:r>
            <a:r>
              <a:rPr lang="cs-CZ" sz="1050" dirty="0">
                <a:hlinkClick r:id="rId3"/>
              </a:rPr>
              <a:t>http://</a:t>
            </a:r>
            <a:r>
              <a:rPr lang="cs-CZ" sz="1050" dirty="0" smtClean="0">
                <a:hlinkClick r:id="rId3"/>
              </a:rPr>
              <a:t>www.zamekstraz.cz/zivotopis-jarmily-novotne</a:t>
            </a:r>
            <a:endParaRPr lang="cs-CZ" sz="1050" dirty="0"/>
          </a:p>
          <a:p>
            <a:r>
              <a:rPr lang="it-IT" sz="1050" i="1" dirty="0"/>
              <a:t>Jarmila Novotná</a:t>
            </a:r>
            <a:r>
              <a:rPr lang="it-IT" sz="1050" dirty="0"/>
              <a:t> [online]. In: . [cit. 2017-04-03]. Dostupné z: </a:t>
            </a:r>
            <a:r>
              <a:rPr lang="it-IT" sz="1050" dirty="0">
                <a:hlinkClick r:id="rId4"/>
              </a:rPr>
              <a:t>http://operaplus.cz/jarmila-novotna-bude-mit-svuj-festival</a:t>
            </a:r>
            <a:r>
              <a:rPr lang="it-IT" sz="1050" dirty="0" smtClean="0">
                <a:hlinkClick r:id="rId4"/>
              </a:rPr>
              <a:t>/</a:t>
            </a:r>
            <a:endParaRPr lang="cs-CZ" sz="1050" dirty="0" smtClean="0"/>
          </a:p>
          <a:p>
            <a:r>
              <a:rPr lang="it-IT" sz="1050" i="1" dirty="0"/>
              <a:t>Ema Destinnová</a:t>
            </a:r>
            <a:r>
              <a:rPr lang="it-IT" sz="1050" dirty="0"/>
              <a:t> [online]. In: . [cit. 2017-04-03]. Dostupné z: </a:t>
            </a:r>
            <a:r>
              <a:rPr lang="it-IT" sz="1050" dirty="0">
                <a:hlinkClick r:id="rId5"/>
              </a:rPr>
              <a:t>http://img.radio.cz/R2rMfSLrPB11sCfmALPBw_5lzfk=/</a:t>
            </a:r>
            <a:r>
              <a:rPr lang="it-IT" sz="1050" dirty="0" smtClean="0">
                <a:hlinkClick r:id="rId5"/>
              </a:rPr>
              <a:t>fit-in/1200x1200/pictures/osobnosti/destinnova_ema_tosca.jpg</a:t>
            </a:r>
            <a:endParaRPr lang="cs-CZ" sz="1050" dirty="0" smtClean="0"/>
          </a:p>
          <a:p>
            <a:r>
              <a:rPr lang="it-IT" sz="1050" i="1" dirty="0"/>
              <a:t>Hilbert Vávra</a:t>
            </a:r>
            <a:r>
              <a:rPr lang="it-IT" sz="1050" dirty="0"/>
              <a:t> [online]. In: . [cit. 2017-04-03]. Dostupné z: </a:t>
            </a:r>
            <a:r>
              <a:rPr lang="it-IT" sz="1050" dirty="0">
                <a:hlinkClick r:id="rId6"/>
              </a:rPr>
              <a:t>http://operaplus.cz/od-onegina-az-k-daliborovi-jan-hilbert-vavra-pevec-ale-take-vytvarnik-a-pedagog</a:t>
            </a:r>
            <a:r>
              <a:rPr lang="it-IT" sz="1050" dirty="0" smtClean="0">
                <a:hlinkClick r:id="rId6"/>
              </a:rPr>
              <a:t>/</a:t>
            </a:r>
            <a:endParaRPr lang="cs-CZ" sz="1050" dirty="0" smtClean="0"/>
          </a:p>
          <a:p>
            <a:r>
              <a:rPr lang="it-IT" sz="1050" i="1" dirty="0"/>
              <a:t>Violeta</a:t>
            </a:r>
            <a:r>
              <a:rPr lang="it-IT" sz="1050" dirty="0"/>
              <a:t> [online]. In: . [cit. 2017-04-03]. Dostupné z: </a:t>
            </a:r>
            <a:r>
              <a:rPr lang="it-IT" sz="1050" dirty="0">
                <a:hlinkClick r:id="rId7"/>
              </a:rPr>
              <a:t>http://www.stredocech.net/prednaska-o-zivote-a-kariere-jarmily-novotne</a:t>
            </a:r>
            <a:r>
              <a:rPr lang="it-IT" sz="1050" dirty="0" smtClean="0">
                <a:hlinkClick r:id="rId7"/>
              </a:rPr>
              <a:t>/</a:t>
            </a:r>
            <a:endParaRPr lang="cs-CZ" sz="1050" dirty="0" smtClean="0"/>
          </a:p>
          <a:p>
            <a:r>
              <a:rPr lang="cs-CZ" sz="1050" dirty="0" err="1"/>
              <a:t>Daubkové</a:t>
            </a:r>
            <a:r>
              <a:rPr lang="cs-CZ" sz="1050" dirty="0"/>
              <a:t>. In: </a:t>
            </a:r>
            <a:r>
              <a:rPr lang="cs-CZ" sz="1050" i="1" dirty="0" err="1"/>
              <a:t>Wikipedia</a:t>
            </a:r>
            <a:r>
              <a:rPr lang="cs-CZ" sz="1050" i="1" dirty="0"/>
              <a:t>: </a:t>
            </a:r>
            <a:r>
              <a:rPr lang="cs-CZ" sz="1050" i="1" dirty="0" err="1"/>
              <a:t>the</a:t>
            </a:r>
            <a:r>
              <a:rPr lang="cs-CZ" sz="1050" i="1" dirty="0"/>
              <a:t> free </a:t>
            </a:r>
            <a:r>
              <a:rPr lang="cs-CZ" sz="1050" i="1" dirty="0" err="1"/>
              <a:t>encyclopedia</a:t>
            </a:r>
            <a:r>
              <a:rPr lang="cs-CZ" sz="1050" dirty="0"/>
              <a:t> [online]. San Francisco (CA): </a:t>
            </a:r>
            <a:r>
              <a:rPr lang="cs-CZ" sz="1050" dirty="0" err="1"/>
              <a:t>Wikimedia</a:t>
            </a:r>
            <a:r>
              <a:rPr lang="cs-CZ" sz="1050" dirty="0"/>
              <a:t> </a:t>
            </a:r>
            <a:r>
              <a:rPr lang="cs-CZ" sz="1050" dirty="0" err="1"/>
              <a:t>Foundation</a:t>
            </a:r>
            <a:r>
              <a:rPr lang="cs-CZ" sz="1050" dirty="0"/>
              <a:t>, 2001- [cit. 2017-04-06]. Dostupné z: </a:t>
            </a:r>
            <a:r>
              <a:rPr lang="cs-CZ" sz="1050" dirty="0">
                <a:hlinkClick r:id="rId8"/>
              </a:rPr>
              <a:t>https://</a:t>
            </a:r>
            <a:r>
              <a:rPr lang="cs-CZ" sz="1050" dirty="0" smtClean="0">
                <a:hlinkClick r:id="rId8"/>
              </a:rPr>
              <a:t>cs.wikipedia.org/wiki/Daubkov%C3%A9</a:t>
            </a:r>
            <a:r>
              <a:rPr lang="cs-CZ" sz="1050" i="1" dirty="0"/>
              <a:t>Byla jsem šťastná</a:t>
            </a:r>
            <a:r>
              <a:rPr lang="cs-CZ" sz="1050" dirty="0"/>
              <a:t> [online]. In: . [cit. 2017-04-06]. Dostupné z: </a:t>
            </a:r>
            <a:r>
              <a:rPr lang="cs-CZ" sz="1050" dirty="0">
                <a:hlinkClick r:id="rId9"/>
              </a:rPr>
              <a:t>http://www.antikvariatolomouc.cz/product/byla-jsem-stastna:33915</a:t>
            </a:r>
            <a:r>
              <a:rPr lang="cs-CZ" sz="1050" dirty="0" smtClean="0">
                <a:hlinkClick r:id="rId9"/>
              </a:rPr>
              <a:t>/</a:t>
            </a:r>
            <a:endParaRPr lang="cs-CZ" sz="1050" dirty="0" smtClean="0"/>
          </a:p>
          <a:p>
            <a:r>
              <a:rPr lang="cs-CZ" sz="1050" i="1" dirty="0"/>
              <a:t>Řád T. G. Masaryka IV. třídy</a:t>
            </a:r>
            <a:r>
              <a:rPr lang="cs-CZ" sz="1050" dirty="0"/>
              <a:t> [online]. In: . [cit. 2017-04-06]. Dostupné z: </a:t>
            </a:r>
            <a:r>
              <a:rPr lang="cs-CZ" sz="1050" dirty="0">
                <a:hlinkClick r:id="rId10"/>
              </a:rPr>
              <a:t>http://www.vhu.cz/zakladni-informace-o-vs/vyznamenani-pametni-medaile-a-odznaky/rady-a-statni-vyznamenani-cr/rad-tomase-garriqua-masaryka</a:t>
            </a:r>
            <a:r>
              <a:rPr lang="cs-CZ" sz="1050" dirty="0" smtClean="0">
                <a:hlinkClick r:id="rId10"/>
              </a:rPr>
              <a:t>/</a:t>
            </a:r>
            <a:endParaRPr lang="cs-CZ" sz="1050" dirty="0" smtClean="0"/>
          </a:p>
          <a:p>
            <a:r>
              <a:rPr lang="cs-CZ" sz="1050" i="1" dirty="0"/>
              <a:t>Jiří </a:t>
            </a:r>
            <a:r>
              <a:rPr lang="cs-CZ" sz="1050" i="1" dirty="0" err="1"/>
              <a:t>Daubek</a:t>
            </a:r>
            <a:r>
              <a:rPr lang="cs-CZ" sz="1050" dirty="0"/>
              <a:t> [online]. In: . [cit. 2017-04-06]. Dostupné z: </a:t>
            </a:r>
            <a:r>
              <a:rPr lang="cs-CZ" sz="1050" dirty="0">
                <a:hlinkClick r:id="rId11"/>
              </a:rPr>
              <a:t>http://</a:t>
            </a:r>
            <a:r>
              <a:rPr lang="cs-CZ" sz="1050" dirty="0" smtClean="0">
                <a:hlinkClick r:id="rId11"/>
              </a:rPr>
              <a:t>www.casopisharmonie.cz/rozhovory/litenske-navraty.html</a:t>
            </a:r>
            <a:endParaRPr lang="cs-CZ" sz="1050" dirty="0" smtClean="0"/>
          </a:p>
          <a:p>
            <a:r>
              <a:rPr lang="it-IT" sz="1050" i="1" dirty="0"/>
              <a:t>Jarmila Novotná</a:t>
            </a:r>
            <a:r>
              <a:rPr lang="it-IT" sz="1050" dirty="0"/>
              <a:t> [online]. In: . [cit. 2017-04-24]. Dostupné z: </a:t>
            </a:r>
            <a:r>
              <a:rPr lang="it-IT" sz="1050" dirty="0">
                <a:hlinkClick r:id="rId12"/>
              </a:rPr>
              <a:t>http://</a:t>
            </a:r>
            <a:r>
              <a:rPr lang="it-IT" sz="1050" dirty="0" smtClean="0">
                <a:hlinkClick r:id="rId12"/>
              </a:rPr>
              <a:t>www.zamekstraz.cz/fotogalerie-jarmily-novotne</a:t>
            </a:r>
            <a:endParaRPr lang="cs-CZ" sz="1050" dirty="0" smtClean="0"/>
          </a:p>
          <a:p>
            <a:r>
              <a:rPr lang="it-IT" sz="1050" i="1" dirty="0"/>
              <a:t>Hrobka Daubků</a:t>
            </a:r>
            <a:r>
              <a:rPr lang="it-IT" sz="1050" dirty="0"/>
              <a:t> [online]. In: . [cit. 2017-04-25]. Dostupné z: </a:t>
            </a:r>
            <a:r>
              <a:rPr lang="it-IT" sz="1050" dirty="0">
                <a:hlinkClick r:id="rId13"/>
              </a:rPr>
              <a:t>http://</a:t>
            </a:r>
            <a:r>
              <a:rPr lang="it-IT" sz="1050" dirty="0" smtClean="0">
                <a:hlinkClick r:id="rId13"/>
              </a:rPr>
              <a:t>www.panoramio.com/photo/132772413</a:t>
            </a:r>
            <a:endParaRPr lang="cs-CZ" sz="1050" dirty="0" smtClean="0"/>
          </a:p>
          <a:p>
            <a:r>
              <a:rPr lang="en-US" sz="1050" dirty="0" err="1"/>
              <a:t>Zámek</a:t>
            </a:r>
            <a:r>
              <a:rPr lang="en-US" sz="1050" dirty="0"/>
              <a:t>. In: </a:t>
            </a:r>
            <a:r>
              <a:rPr lang="en-US" sz="1050" i="1" dirty="0"/>
              <a:t>Wikipedia: the free encyclopedia</a:t>
            </a:r>
            <a:r>
              <a:rPr lang="en-US" sz="1050" dirty="0"/>
              <a:t> [online]. San Francisco (CA): Wikimedia Foundation, 2001- [cit. 2017-04-25]. </a:t>
            </a:r>
            <a:r>
              <a:rPr lang="en-US" sz="1050" dirty="0" err="1"/>
              <a:t>Dostupné</a:t>
            </a:r>
            <a:r>
              <a:rPr lang="en-US" sz="1050" dirty="0"/>
              <a:t> z: </a:t>
            </a:r>
            <a:r>
              <a:rPr lang="en-US" sz="1050" dirty="0">
                <a:hlinkClick r:id="rId8"/>
              </a:rPr>
              <a:t>https://</a:t>
            </a:r>
            <a:r>
              <a:rPr lang="en-US" sz="1050" dirty="0" smtClean="0">
                <a:hlinkClick r:id="rId8"/>
              </a:rPr>
              <a:t>cs.wikipedia.org/wiki/Daubkov%C3%A9</a:t>
            </a:r>
            <a:endParaRPr lang="cs-CZ" sz="1050" dirty="0" smtClean="0"/>
          </a:p>
          <a:p>
            <a:r>
              <a:rPr lang="pl-PL" sz="1050" i="1" dirty="0"/>
              <a:t>Ach synku</a:t>
            </a:r>
            <a:r>
              <a:rPr lang="pl-PL" sz="1050" dirty="0"/>
              <a:t> [online]. In: . [cit. 2017-04-26]. Dostupné z: </a:t>
            </a:r>
            <a:r>
              <a:rPr lang="pl-PL" sz="1050" dirty="0">
                <a:hlinkClick r:id="rId14"/>
              </a:rPr>
              <a:t>https://</a:t>
            </a:r>
            <a:r>
              <a:rPr lang="pl-PL" sz="1050" dirty="0" smtClean="0">
                <a:hlinkClick r:id="rId14"/>
              </a:rPr>
              <a:t>www.youtube.com/watch?v=iuM83oK9qNE</a:t>
            </a:r>
            <a:endParaRPr lang="pl-PL" sz="1050" dirty="0" smtClean="0"/>
          </a:p>
          <a:p>
            <a:r>
              <a:rPr lang="pl-PL" sz="1050" i="1" dirty="0"/>
              <a:t>Ach synku</a:t>
            </a:r>
            <a:r>
              <a:rPr lang="pl-PL" sz="1050" dirty="0"/>
              <a:t> [online]. In: . [cit. 2017-04-26]. Dostupné z: </a:t>
            </a:r>
            <a:r>
              <a:rPr lang="pl-PL" sz="1050" dirty="0">
                <a:hlinkClick r:id="rId15"/>
              </a:rPr>
              <a:t>https://</a:t>
            </a:r>
            <a:r>
              <a:rPr lang="pl-PL" sz="1050" dirty="0" smtClean="0">
                <a:hlinkClick r:id="rId15"/>
              </a:rPr>
              <a:t>www.onlinevideoconverter.com/success?id=c2h7h7g6i8f5d3b1b1</a:t>
            </a:r>
            <a:endParaRPr lang="pl-PL" sz="1050" dirty="0" smtClean="0"/>
          </a:p>
          <a:p>
            <a:endParaRPr lang="cs-CZ" sz="1050" dirty="0" smtClean="0"/>
          </a:p>
          <a:p>
            <a:endParaRPr lang="cs-CZ" sz="1050" dirty="0" smtClean="0"/>
          </a:p>
          <a:p>
            <a:endParaRPr lang="cs-CZ" sz="1050" dirty="0" smtClean="0"/>
          </a:p>
          <a:p>
            <a:endParaRPr lang="cs-CZ" sz="1050" dirty="0" smtClean="0"/>
          </a:p>
          <a:p>
            <a:pPr marL="0" indent="0">
              <a:buNone/>
            </a:pPr>
            <a:r>
              <a:rPr lang="cs-CZ" sz="1400" u="sng" dirty="0"/>
              <a:t/>
            </a:r>
            <a:br>
              <a:rPr lang="cs-CZ" sz="1400" u="sng" dirty="0"/>
            </a:br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/>
          </a:p>
          <a:p>
            <a:pPr marL="0" indent="0">
              <a:buNone/>
            </a:pPr>
            <a:r>
              <a:rPr lang="cs-CZ" sz="1400" u="sng" dirty="0" smtClean="0"/>
              <a:t/>
            </a:r>
            <a:br>
              <a:rPr lang="cs-CZ" sz="1400" u="sng" dirty="0" smtClean="0"/>
            </a:b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6773757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</TotalTime>
  <Words>126</Words>
  <Application>Microsoft Office PowerPoint</Application>
  <PresentationFormat>Předvádění na obrazovce (4:3)</PresentationFormat>
  <Paragraphs>64</Paragraphs>
  <Slides>9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Jarmila Novotná</vt:lpstr>
      <vt:lpstr>Dětství</vt:lpstr>
      <vt:lpstr>Osobní život</vt:lpstr>
      <vt:lpstr>Liteň</vt:lpstr>
      <vt:lpstr>Začátky kariéry</vt:lpstr>
      <vt:lpstr>První role</vt:lpstr>
      <vt:lpstr>Úspěchy</vt:lpstr>
      <vt:lpstr>Poslední roky života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Karel Michal</dc:creator>
  <cp:lastModifiedBy>Karel Michal</cp:lastModifiedBy>
  <cp:revision>37</cp:revision>
  <dcterms:created xsi:type="dcterms:W3CDTF">2017-03-28T11:08:03Z</dcterms:created>
  <dcterms:modified xsi:type="dcterms:W3CDTF">2017-04-27T09:48:54Z</dcterms:modified>
</cp:coreProperties>
</file>